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77" r:id="rId5"/>
    <p:sldId id="268" r:id="rId6"/>
    <p:sldId id="264" r:id="rId7"/>
    <p:sldId id="263" r:id="rId8"/>
    <p:sldId id="267" r:id="rId9"/>
    <p:sldId id="269" r:id="rId10"/>
    <p:sldId id="271" r:id="rId11"/>
    <p:sldId id="270" r:id="rId12"/>
    <p:sldId id="279" r:id="rId13"/>
    <p:sldId id="272" r:id="rId14"/>
    <p:sldId id="273" r:id="rId15"/>
    <p:sldId id="274" r:id="rId16"/>
    <p:sldId id="275" r:id="rId17"/>
    <p:sldId id="278" r:id="rId18"/>
    <p:sldId id="276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eorgia" panose="02040502050405020303" pitchFamily="18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4715" autoAdjust="0"/>
  </p:normalViewPr>
  <p:slideViewPr>
    <p:cSldViewPr>
      <p:cViewPr varScale="1">
        <p:scale>
          <a:sx n="51" d="100"/>
          <a:sy n="51" d="100"/>
        </p:scale>
        <p:origin x="2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FBAC79-18DA-486B-AC27-C7F738E5B99F}" type="doc">
      <dgm:prSet loTypeId="urn:microsoft.com/office/officeart/2005/8/layout/cycle3" loCatId="cycle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29F41165-3C03-4A05-973C-4249D437EAA3}">
      <dgm:prSet phldrT="[Text]" custT="1"/>
      <dgm:spPr/>
      <dgm:t>
        <a:bodyPr/>
        <a:lstStyle/>
        <a:p>
          <a:pPr algn="ctr">
            <a:lnSpc>
              <a:spcPct val="113000"/>
            </a:lnSpc>
          </a:pPr>
          <a:r>
            <a:rPr lang="en-IN" sz="1500" b="1" dirty="0">
              <a:latin typeface="Georgia" panose="02040502050405020303" pitchFamily="18" charset="0"/>
            </a:rPr>
            <a:t>CONNECT NODES</a:t>
          </a:r>
        </a:p>
      </dgm:t>
    </dgm:pt>
    <dgm:pt modelId="{763A83AD-012D-49D1-A586-D9BCE2901DCB}" type="parTrans" cxnId="{482EA1DA-6897-4D7A-A386-299CBAD6FFC4}">
      <dgm:prSet/>
      <dgm:spPr/>
      <dgm:t>
        <a:bodyPr/>
        <a:lstStyle/>
        <a:p>
          <a:endParaRPr lang="en-IN"/>
        </a:p>
      </dgm:t>
    </dgm:pt>
    <dgm:pt modelId="{4CE0499A-EB1F-4C9C-8CC4-5B9E5B75D63C}" type="sibTrans" cxnId="{482EA1DA-6897-4D7A-A386-299CBAD6FFC4}">
      <dgm:prSet/>
      <dgm:spPr/>
      <dgm:t>
        <a:bodyPr/>
        <a:lstStyle/>
        <a:p>
          <a:endParaRPr lang="en-IN" dirty="0"/>
        </a:p>
      </dgm:t>
    </dgm:pt>
    <dgm:pt modelId="{3654FAD7-26BD-4087-A13E-BAA7113E8F91}">
      <dgm:prSet phldrT="[Text]" custT="1"/>
      <dgm:spPr/>
      <dgm:t>
        <a:bodyPr/>
        <a:lstStyle/>
        <a:p>
          <a:pPr>
            <a:lnSpc>
              <a:spcPct val="113000"/>
            </a:lnSpc>
          </a:pPr>
          <a:r>
            <a:rPr lang="en-IN" sz="1500" b="1" dirty="0">
              <a:latin typeface="Georgia" panose="02040502050405020303" pitchFamily="18" charset="0"/>
            </a:rPr>
            <a:t>CONSENSUS PROTOCOL</a:t>
          </a:r>
        </a:p>
      </dgm:t>
    </dgm:pt>
    <dgm:pt modelId="{280C044E-E865-4334-AB1E-D5715D04F089}" type="parTrans" cxnId="{BFC85057-391C-4884-8EBC-E4ADA3B254AB}">
      <dgm:prSet/>
      <dgm:spPr/>
      <dgm:t>
        <a:bodyPr/>
        <a:lstStyle/>
        <a:p>
          <a:endParaRPr lang="en-IN"/>
        </a:p>
      </dgm:t>
    </dgm:pt>
    <dgm:pt modelId="{99A298C7-3B88-48A9-BF0A-F6AB20FFC6AB}" type="sibTrans" cxnId="{BFC85057-391C-4884-8EBC-E4ADA3B254AB}">
      <dgm:prSet/>
      <dgm:spPr/>
      <dgm:t>
        <a:bodyPr/>
        <a:lstStyle/>
        <a:p>
          <a:endParaRPr lang="en-IN"/>
        </a:p>
      </dgm:t>
    </dgm:pt>
    <dgm:pt modelId="{C05673D5-C8A4-44E9-83A0-EE9C02577344}">
      <dgm:prSet phldrT="[Text]" custT="1"/>
      <dgm:spPr/>
      <dgm:t>
        <a:bodyPr/>
        <a:lstStyle/>
        <a:p>
          <a:pPr>
            <a:lnSpc>
              <a:spcPct val="113000"/>
            </a:lnSpc>
          </a:pPr>
          <a:r>
            <a:rPr lang="en-IN" sz="1500" b="1" dirty="0">
              <a:latin typeface="Georgia" panose="02040502050405020303" pitchFamily="18" charset="0"/>
            </a:rPr>
            <a:t>ADD TRANSACTION</a:t>
          </a:r>
        </a:p>
      </dgm:t>
    </dgm:pt>
    <dgm:pt modelId="{B3D605ED-3615-4025-8BD0-7A2F77E783D1}" type="parTrans" cxnId="{80AB64B9-7922-4B13-9E7D-17ED14A09718}">
      <dgm:prSet/>
      <dgm:spPr/>
      <dgm:t>
        <a:bodyPr/>
        <a:lstStyle/>
        <a:p>
          <a:endParaRPr lang="en-IN"/>
        </a:p>
      </dgm:t>
    </dgm:pt>
    <dgm:pt modelId="{6FF0E91D-42C3-40B7-A0E7-1B162CEC65A7}" type="sibTrans" cxnId="{80AB64B9-7922-4B13-9E7D-17ED14A09718}">
      <dgm:prSet/>
      <dgm:spPr/>
      <dgm:t>
        <a:bodyPr/>
        <a:lstStyle/>
        <a:p>
          <a:endParaRPr lang="en-IN"/>
        </a:p>
      </dgm:t>
    </dgm:pt>
    <dgm:pt modelId="{E1C43D3D-6F6E-4065-9646-AC454291B3F2}">
      <dgm:prSet phldrT="[Text]" custT="1"/>
      <dgm:spPr/>
      <dgm:t>
        <a:bodyPr/>
        <a:lstStyle/>
        <a:p>
          <a:pPr>
            <a:lnSpc>
              <a:spcPct val="113000"/>
            </a:lnSpc>
          </a:pPr>
          <a:r>
            <a:rPr lang="en-IN" sz="1500" b="1" dirty="0">
              <a:latin typeface="Georgia" panose="02040502050405020303" pitchFamily="18" charset="0"/>
            </a:rPr>
            <a:t>TRANSACTION COMPLETE</a:t>
          </a:r>
        </a:p>
      </dgm:t>
    </dgm:pt>
    <dgm:pt modelId="{01638A63-6761-48E7-8014-94F679705966}" type="parTrans" cxnId="{E27C6D81-3A5A-4616-BC2E-91617151656F}">
      <dgm:prSet/>
      <dgm:spPr/>
      <dgm:t>
        <a:bodyPr/>
        <a:lstStyle/>
        <a:p>
          <a:endParaRPr lang="en-IN"/>
        </a:p>
      </dgm:t>
    </dgm:pt>
    <dgm:pt modelId="{8A1CF0E8-5255-497E-B860-F631003A142F}" type="sibTrans" cxnId="{E27C6D81-3A5A-4616-BC2E-91617151656F}">
      <dgm:prSet/>
      <dgm:spPr/>
      <dgm:t>
        <a:bodyPr/>
        <a:lstStyle/>
        <a:p>
          <a:endParaRPr lang="en-IN"/>
        </a:p>
      </dgm:t>
    </dgm:pt>
    <dgm:pt modelId="{EA85BEDD-38A5-4B39-BF4F-8328BF0BAB41}">
      <dgm:prSet phldrT="[Text]" custT="1"/>
      <dgm:spPr/>
      <dgm:t>
        <a:bodyPr/>
        <a:lstStyle/>
        <a:p>
          <a:pPr>
            <a:lnSpc>
              <a:spcPct val="113000"/>
            </a:lnSpc>
          </a:pPr>
          <a:r>
            <a:rPr lang="en-IN" sz="1500" b="1" dirty="0">
              <a:latin typeface="Georgia" panose="02040502050405020303" pitchFamily="18" charset="0"/>
            </a:rPr>
            <a:t>MINE BLOCK</a:t>
          </a:r>
        </a:p>
      </dgm:t>
    </dgm:pt>
    <dgm:pt modelId="{BCF6022C-143D-46DA-9BA4-4D6B984ED858}" type="parTrans" cxnId="{25B52CE9-B30B-44EB-AC07-F1A5A4F80A78}">
      <dgm:prSet/>
      <dgm:spPr/>
      <dgm:t>
        <a:bodyPr/>
        <a:lstStyle/>
        <a:p>
          <a:endParaRPr lang="en-IN"/>
        </a:p>
      </dgm:t>
    </dgm:pt>
    <dgm:pt modelId="{6995E45A-4B07-453B-AF79-DD0B4A5D5C39}" type="sibTrans" cxnId="{25B52CE9-B30B-44EB-AC07-F1A5A4F80A78}">
      <dgm:prSet/>
      <dgm:spPr/>
      <dgm:t>
        <a:bodyPr/>
        <a:lstStyle/>
        <a:p>
          <a:endParaRPr lang="en-IN"/>
        </a:p>
      </dgm:t>
    </dgm:pt>
    <dgm:pt modelId="{D21985A4-E48A-40FD-84C6-D0F5DC2935D2}" type="pres">
      <dgm:prSet presAssocID="{58FBAC79-18DA-486B-AC27-C7F738E5B99F}" presName="Name0" presStyleCnt="0">
        <dgm:presLayoutVars>
          <dgm:dir/>
          <dgm:resizeHandles val="exact"/>
        </dgm:presLayoutVars>
      </dgm:prSet>
      <dgm:spPr/>
    </dgm:pt>
    <dgm:pt modelId="{F7E410A4-D8C3-43AA-96EF-7A1DA64F048B}" type="pres">
      <dgm:prSet presAssocID="{58FBAC79-18DA-486B-AC27-C7F738E5B99F}" presName="cycle" presStyleCnt="0"/>
      <dgm:spPr/>
    </dgm:pt>
    <dgm:pt modelId="{65548BB2-F41D-4A05-93C1-3AAAAEF620FA}" type="pres">
      <dgm:prSet presAssocID="{29F41165-3C03-4A05-973C-4249D437EAA3}" presName="nodeFirstNode" presStyleLbl="node1" presStyleIdx="0" presStyleCnt="5" custRadScaleRad="100011">
        <dgm:presLayoutVars>
          <dgm:bulletEnabled val="1"/>
        </dgm:presLayoutVars>
      </dgm:prSet>
      <dgm:spPr/>
    </dgm:pt>
    <dgm:pt modelId="{C414703D-354D-4210-91F1-1D2C874FFA1A}" type="pres">
      <dgm:prSet presAssocID="{4CE0499A-EB1F-4C9C-8CC4-5B9E5B75D63C}" presName="sibTransFirstNode" presStyleLbl="bgShp" presStyleIdx="0" presStyleCnt="1" custLinFactNeighborX="-6078" custLinFactNeighborY="839"/>
      <dgm:spPr/>
    </dgm:pt>
    <dgm:pt modelId="{74E07D0F-DC77-4A25-BB38-C63ADB4A2266}" type="pres">
      <dgm:prSet presAssocID="{3654FAD7-26BD-4087-A13E-BAA7113E8F91}" presName="nodeFollowingNodes" presStyleLbl="node1" presStyleIdx="1" presStyleCnt="5" custScaleX="89653" custScaleY="99286" custRadScaleRad="112527" custRadScaleInc="-249582">
        <dgm:presLayoutVars>
          <dgm:bulletEnabled val="1"/>
        </dgm:presLayoutVars>
      </dgm:prSet>
      <dgm:spPr/>
    </dgm:pt>
    <dgm:pt modelId="{BBCA2761-A482-4DC5-AE54-8D2B1A4501FD}" type="pres">
      <dgm:prSet presAssocID="{C05673D5-C8A4-44E9-83A0-EE9C02577344}" presName="nodeFollowingNodes" presStyleLbl="node1" presStyleIdx="2" presStyleCnt="5" custRadScaleRad="105522" custRadScaleInc="-111796">
        <dgm:presLayoutVars>
          <dgm:bulletEnabled val="1"/>
        </dgm:presLayoutVars>
      </dgm:prSet>
      <dgm:spPr/>
    </dgm:pt>
    <dgm:pt modelId="{9FE3187C-DE53-4013-91C9-0C85DCAA3665}" type="pres">
      <dgm:prSet presAssocID="{E1C43D3D-6F6E-4065-9646-AC454291B3F2}" presName="nodeFollowingNodes" presStyleLbl="node1" presStyleIdx="3" presStyleCnt="5" custRadScaleRad="102330" custRadScaleInc="-138445">
        <dgm:presLayoutVars>
          <dgm:bulletEnabled val="1"/>
        </dgm:presLayoutVars>
      </dgm:prSet>
      <dgm:spPr/>
    </dgm:pt>
    <dgm:pt modelId="{9CA6906B-5811-4AFD-920A-C0A12470C976}" type="pres">
      <dgm:prSet presAssocID="{EA85BEDD-38A5-4B39-BF4F-8328BF0BAB41}" presName="nodeFollowingNodes" presStyleLbl="node1" presStyleIdx="4" presStyleCnt="5" custRadScaleRad="106348" custRadScaleInc="-98251">
        <dgm:presLayoutVars>
          <dgm:bulletEnabled val="1"/>
        </dgm:presLayoutVars>
      </dgm:prSet>
      <dgm:spPr/>
    </dgm:pt>
  </dgm:ptLst>
  <dgm:cxnLst>
    <dgm:cxn modelId="{BFC85057-391C-4884-8EBC-E4ADA3B254AB}" srcId="{58FBAC79-18DA-486B-AC27-C7F738E5B99F}" destId="{3654FAD7-26BD-4087-A13E-BAA7113E8F91}" srcOrd="1" destOrd="0" parTransId="{280C044E-E865-4334-AB1E-D5715D04F089}" sibTransId="{99A298C7-3B88-48A9-BF0A-F6AB20FFC6AB}"/>
    <dgm:cxn modelId="{26AB3A7D-0091-4660-A93F-032341D72A3E}" type="presOf" srcId="{4CE0499A-EB1F-4C9C-8CC4-5B9E5B75D63C}" destId="{C414703D-354D-4210-91F1-1D2C874FFA1A}" srcOrd="0" destOrd="0" presId="urn:microsoft.com/office/officeart/2005/8/layout/cycle3"/>
    <dgm:cxn modelId="{E4E4CB7E-E1B1-4AD2-A215-52FBDCEFAD90}" type="presOf" srcId="{3654FAD7-26BD-4087-A13E-BAA7113E8F91}" destId="{74E07D0F-DC77-4A25-BB38-C63ADB4A2266}" srcOrd="0" destOrd="0" presId="urn:microsoft.com/office/officeart/2005/8/layout/cycle3"/>
    <dgm:cxn modelId="{E27C6D81-3A5A-4616-BC2E-91617151656F}" srcId="{58FBAC79-18DA-486B-AC27-C7F738E5B99F}" destId="{E1C43D3D-6F6E-4065-9646-AC454291B3F2}" srcOrd="3" destOrd="0" parTransId="{01638A63-6761-48E7-8014-94F679705966}" sibTransId="{8A1CF0E8-5255-497E-B860-F631003A142F}"/>
    <dgm:cxn modelId="{822F3098-543B-4412-8A13-473B43AACB92}" type="presOf" srcId="{29F41165-3C03-4A05-973C-4249D437EAA3}" destId="{65548BB2-F41D-4A05-93C1-3AAAAEF620FA}" srcOrd="0" destOrd="0" presId="urn:microsoft.com/office/officeart/2005/8/layout/cycle3"/>
    <dgm:cxn modelId="{DE73C6B7-4DA8-4886-B263-C2D60504DD4D}" type="presOf" srcId="{58FBAC79-18DA-486B-AC27-C7F738E5B99F}" destId="{D21985A4-E48A-40FD-84C6-D0F5DC2935D2}" srcOrd="0" destOrd="0" presId="urn:microsoft.com/office/officeart/2005/8/layout/cycle3"/>
    <dgm:cxn modelId="{80AB64B9-7922-4B13-9E7D-17ED14A09718}" srcId="{58FBAC79-18DA-486B-AC27-C7F738E5B99F}" destId="{C05673D5-C8A4-44E9-83A0-EE9C02577344}" srcOrd="2" destOrd="0" parTransId="{B3D605ED-3615-4025-8BD0-7A2F77E783D1}" sibTransId="{6FF0E91D-42C3-40B7-A0E7-1B162CEC65A7}"/>
    <dgm:cxn modelId="{F2C338C1-866E-4AD1-B2E1-7D0D0B88FE07}" type="presOf" srcId="{EA85BEDD-38A5-4B39-BF4F-8328BF0BAB41}" destId="{9CA6906B-5811-4AFD-920A-C0A12470C976}" srcOrd="0" destOrd="0" presId="urn:microsoft.com/office/officeart/2005/8/layout/cycle3"/>
    <dgm:cxn modelId="{482EA1DA-6897-4D7A-A386-299CBAD6FFC4}" srcId="{58FBAC79-18DA-486B-AC27-C7F738E5B99F}" destId="{29F41165-3C03-4A05-973C-4249D437EAA3}" srcOrd="0" destOrd="0" parTransId="{763A83AD-012D-49D1-A586-D9BCE2901DCB}" sibTransId="{4CE0499A-EB1F-4C9C-8CC4-5B9E5B75D63C}"/>
    <dgm:cxn modelId="{25B52CE9-B30B-44EB-AC07-F1A5A4F80A78}" srcId="{58FBAC79-18DA-486B-AC27-C7F738E5B99F}" destId="{EA85BEDD-38A5-4B39-BF4F-8328BF0BAB41}" srcOrd="4" destOrd="0" parTransId="{BCF6022C-143D-46DA-9BA4-4D6B984ED858}" sibTransId="{6995E45A-4B07-453B-AF79-DD0B4A5D5C39}"/>
    <dgm:cxn modelId="{077EA7F4-9833-4256-B40D-F01404771C85}" type="presOf" srcId="{E1C43D3D-6F6E-4065-9646-AC454291B3F2}" destId="{9FE3187C-DE53-4013-91C9-0C85DCAA3665}" srcOrd="0" destOrd="0" presId="urn:microsoft.com/office/officeart/2005/8/layout/cycle3"/>
    <dgm:cxn modelId="{7B64AEF9-A112-42BC-9525-DB0D8A9B08F6}" type="presOf" srcId="{C05673D5-C8A4-44E9-83A0-EE9C02577344}" destId="{BBCA2761-A482-4DC5-AE54-8D2B1A4501FD}" srcOrd="0" destOrd="0" presId="urn:microsoft.com/office/officeart/2005/8/layout/cycle3"/>
    <dgm:cxn modelId="{09EF3CBF-DABF-4CA3-A22B-7C251F30D49A}" type="presParOf" srcId="{D21985A4-E48A-40FD-84C6-D0F5DC2935D2}" destId="{F7E410A4-D8C3-43AA-96EF-7A1DA64F048B}" srcOrd="0" destOrd="0" presId="urn:microsoft.com/office/officeart/2005/8/layout/cycle3"/>
    <dgm:cxn modelId="{8B294811-71BA-4ADD-A2F2-E2A27083DBB6}" type="presParOf" srcId="{F7E410A4-D8C3-43AA-96EF-7A1DA64F048B}" destId="{65548BB2-F41D-4A05-93C1-3AAAAEF620FA}" srcOrd="0" destOrd="0" presId="urn:microsoft.com/office/officeart/2005/8/layout/cycle3"/>
    <dgm:cxn modelId="{0B2ECBC1-D60F-4B05-9267-A9803371F00B}" type="presParOf" srcId="{F7E410A4-D8C3-43AA-96EF-7A1DA64F048B}" destId="{C414703D-354D-4210-91F1-1D2C874FFA1A}" srcOrd="1" destOrd="0" presId="urn:microsoft.com/office/officeart/2005/8/layout/cycle3"/>
    <dgm:cxn modelId="{025DC2F5-AA69-4523-A011-90D1B16625F8}" type="presParOf" srcId="{F7E410A4-D8C3-43AA-96EF-7A1DA64F048B}" destId="{74E07D0F-DC77-4A25-BB38-C63ADB4A2266}" srcOrd="2" destOrd="0" presId="urn:microsoft.com/office/officeart/2005/8/layout/cycle3"/>
    <dgm:cxn modelId="{EF8FA491-2578-47D1-B3A9-DE544FEDD5C7}" type="presParOf" srcId="{F7E410A4-D8C3-43AA-96EF-7A1DA64F048B}" destId="{BBCA2761-A482-4DC5-AE54-8D2B1A4501FD}" srcOrd="3" destOrd="0" presId="urn:microsoft.com/office/officeart/2005/8/layout/cycle3"/>
    <dgm:cxn modelId="{9FEE9755-D497-4A04-8B38-19C6BE298597}" type="presParOf" srcId="{F7E410A4-D8C3-43AA-96EF-7A1DA64F048B}" destId="{9FE3187C-DE53-4013-91C9-0C85DCAA3665}" srcOrd="4" destOrd="0" presId="urn:microsoft.com/office/officeart/2005/8/layout/cycle3"/>
    <dgm:cxn modelId="{58988E81-665C-40A8-9161-72C8B1908B05}" type="presParOf" srcId="{F7E410A4-D8C3-43AA-96EF-7A1DA64F048B}" destId="{9CA6906B-5811-4AFD-920A-C0A12470C976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FBAC79-18DA-486B-AC27-C7F738E5B99F}" type="doc">
      <dgm:prSet loTypeId="urn:microsoft.com/office/officeart/2005/8/layout/cycle3" loCatId="cycle" qsTypeId="urn:microsoft.com/office/officeart/2005/8/quickstyle/3d4" qsCatId="3D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29F41165-3C03-4A05-973C-4249D437EAA3}">
      <dgm:prSet phldrT="[Text]" custT="1"/>
      <dgm:spPr/>
      <dgm:t>
        <a:bodyPr/>
        <a:lstStyle/>
        <a:p>
          <a:pPr algn="ctr">
            <a:lnSpc>
              <a:spcPct val="113000"/>
            </a:lnSpc>
          </a:pPr>
          <a:r>
            <a:rPr lang="en-IN" sz="1400" b="1" dirty="0">
              <a:latin typeface="Georgia" panose="02040502050405020303" pitchFamily="18" charset="0"/>
            </a:rPr>
            <a:t>CONNECT NODES</a:t>
          </a:r>
        </a:p>
      </dgm:t>
    </dgm:pt>
    <dgm:pt modelId="{763A83AD-012D-49D1-A586-D9BCE2901DCB}" type="parTrans" cxnId="{482EA1DA-6897-4D7A-A386-299CBAD6FFC4}">
      <dgm:prSet/>
      <dgm:spPr/>
      <dgm:t>
        <a:bodyPr/>
        <a:lstStyle/>
        <a:p>
          <a:endParaRPr lang="en-IN"/>
        </a:p>
      </dgm:t>
    </dgm:pt>
    <dgm:pt modelId="{4CE0499A-EB1F-4C9C-8CC4-5B9E5B75D63C}" type="sibTrans" cxnId="{482EA1DA-6897-4D7A-A386-299CBAD6FFC4}">
      <dgm:prSet/>
      <dgm:spPr/>
      <dgm:t>
        <a:bodyPr/>
        <a:lstStyle/>
        <a:p>
          <a:endParaRPr lang="en-IN" dirty="0"/>
        </a:p>
      </dgm:t>
    </dgm:pt>
    <dgm:pt modelId="{3654FAD7-26BD-4087-A13E-BAA7113E8F91}">
      <dgm:prSet phldrT="[Text]" custT="1"/>
      <dgm:spPr/>
      <dgm:t>
        <a:bodyPr/>
        <a:lstStyle/>
        <a:p>
          <a:pPr>
            <a:lnSpc>
              <a:spcPct val="113000"/>
            </a:lnSpc>
          </a:pPr>
          <a:r>
            <a:rPr lang="en-IN" sz="1400" b="1" dirty="0">
              <a:latin typeface="Georgia" panose="02040502050405020303" pitchFamily="18" charset="0"/>
            </a:rPr>
            <a:t>CONSENSUS PROTOCOL</a:t>
          </a:r>
        </a:p>
      </dgm:t>
    </dgm:pt>
    <dgm:pt modelId="{280C044E-E865-4334-AB1E-D5715D04F089}" type="parTrans" cxnId="{BFC85057-391C-4884-8EBC-E4ADA3B254AB}">
      <dgm:prSet/>
      <dgm:spPr/>
      <dgm:t>
        <a:bodyPr/>
        <a:lstStyle/>
        <a:p>
          <a:endParaRPr lang="en-IN"/>
        </a:p>
      </dgm:t>
    </dgm:pt>
    <dgm:pt modelId="{99A298C7-3B88-48A9-BF0A-F6AB20FFC6AB}" type="sibTrans" cxnId="{BFC85057-391C-4884-8EBC-E4ADA3B254AB}">
      <dgm:prSet/>
      <dgm:spPr/>
      <dgm:t>
        <a:bodyPr/>
        <a:lstStyle/>
        <a:p>
          <a:endParaRPr lang="en-IN"/>
        </a:p>
      </dgm:t>
    </dgm:pt>
    <dgm:pt modelId="{C05673D5-C8A4-44E9-83A0-EE9C02577344}">
      <dgm:prSet phldrT="[Text]" custT="1"/>
      <dgm:spPr>
        <a:solidFill>
          <a:srgbClr val="1F497D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57150" tIns="57150" rIns="57150" bIns="57150" numCol="1" spcCol="1270" anchor="ctr" anchorCtr="0"/>
        <a:lstStyle/>
        <a:p>
          <a:pPr marL="0" lvl="0" indent="0" algn="ctr" defTabSz="66675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prstClr val="white"/>
              </a:solidFill>
              <a:latin typeface="Georgia" panose="02040502050405020303" pitchFamily="18" charset="0"/>
              <a:ea typeface="+mn-ea"/>
              <a:cs typeface="+mn-cs"/>
            </a:rPr>
            <a:t>OTP GENERATION</a:t>
          </a:r>
        </a:p>
      </dgm:t>
    </dgm:pt>
    <dgm:pt modelId="{B3D605ED-3615-4025-8BD0-7A2F77E783D1}" type="parTrans" cxnId="{80AB64B9-7922-4B13-9E7D-17ED14A09718}">
      <dgm:prSet/>
      <dgm:spPr/>
      <dgm:t>
        <a:bodyPr/>
        <a:lstStyle/>
        <a:p>
          <a:endParaRPr lang="en-IN"/>
        </a:p>
      </dgm:t>
    </dgm:pt>
    <dgm:pt modelId="{6FF0E91D-42C3-40B7-A0E7-1B162CEC65A7}" type="sibTrans" cxnId="{80AB64B9-7922-4B13-9E7D-17ED14A09718}">
      <dgm:prSet/>
      <dgm:spPr/>
      <dgm:t>
        <a:bodyPr/>
        <a:lstStyle/>
        <a:p>
          <a:endParaRPr lang="en-IN"/>
        </a:p>
      </dgm:t>
    </dgm:pt>
    <dgm:pt modelId="{E1C43D3D-6F6E-4065-9646-AC454291B3F2}">
      <dgm:prSet phldrT="[Text]" custT="1"/>
      <dgm:spPr/>
      <dgm:t>
        <a:bodyPr/>
        <a:lstStyle/>
        <a:p>
          <a:pPr>
            <a:lnSpc>
              <a:spcPct val="113000"/>
            </a:lnSpc>
          </a:pPr>
          <a:r>
            <a:rPr lang="en-IN" sz="1400" b="1" dirty="0">
              <a:latin typeface="Georgia" panose="02040502050405020303" pitchFamily="18" charset="0"/>
            </a:rPr>
            <a:t>TRANSACTION COMPLETE</a:t>
          </a:r>
        </a:p>
      </dgm:t>
    </dgm:pt>
    <dgm:pt modelId="{01638A63-6761-48E7-8014-94F679705966}" type="parTrans" cxnId="{E27C6D81-3A5A-4616-BC2E-91617151656F}">
      <dgm:prSet/>
      <dgm:spPr/>
      <dgm:t>
        <a:bodyPr/>
        <a:lstStyle/>
        <a:p>
          <a:endParaRPr lang="en-IN"/>
        </a:p>
      </dgm:t>
    </dgm:pt>
    <dgm:pt modelId="{8A1CF0E8-5255-497E-B860-F631003A142F}" type="sibTrans" cxnId="{E27C6D81-3A5A-4616-BC2E-91617151656F}">
      <dgm:prSet/>
      <dgm:spPr/>
      <dgm:t>
        <a:bodyPr/>
        <a:lstStyle/>
        <a:p>
          <a:endParaRPr lang="en-IN"/>
        </a:p>
      </dgm:t>
    </dgm:pt>
    <dgm:pt modelId="{EA85BEDD-38A5-4B39-BF4F-8328BF0BAB41}">
      <dgm:prSet phldrT="[Text]" custT="1"/>
      <dgm:spPr/>
      <dgm:t>
        <a:bodyPr/>
        <a:lstStyle/>
        <a:p>
          <a:pPr>
            <a:lnSpc>
              <a:spcPct val="113000"/>
            </a:lnSpc>
          </a:pPr>
          <a:r>
            <a:rPr lang="en-IN" sz="1400" b="1" dirty="0">
              <a:latin typeface="Georgia" panose="02040502050405020303" pitchFamily="18" charset="0"/>
            </a:rPr>
            <a:t>MINE BLOCK</a:t>
          </a:r>
        </a:p>
      </dgm:t>
    </dgm:pt>
    <dgm:pt modelId="{BCF6022C-143D-46DA-9BA4-4D6B984ED858}" type="parTrans" cxnId="{25B52CE9-B30B-44EB-AC07-F1A5A4F80A78}">
      <dgm:prSet/>
      <dgm:spPr/>
      <dgm:t>
        <a:bodyPr/>
        <a:lstStyle/>
        <a:p>
          <a:endParaRPr lang="en-IN"/>
        </a:p>
      </dgm:t>
    </dgm:pt>
    <dgm:pt modelId="{6995E45A-4B07-453B-AF79-DD0B4A5D5C39}" type="sibTrans" cxnId="{25B52CE9-B30B-44EB-AC07-F1A5A4F80A78}">
      <dgm:prSet/>
      <dgm:spPr/>
      <dgm:t>
        <a:bodyPr/>
        <a:lstStyle/>
        <a:p>
          <a:endParaRPr lang="en-IN"/>
        </a:p>
      </dgm:t>
    </dgm:pt>
    <dgm:pt modelId="{4F06336E-CC19-4B97-8679-46E7A16E114A}">
      <dgm:prSet phldrT="[Text]" custT="1"/>
      <dgm:spPr>
        <a:solidFill>
          <a:srgbClr val="1F497D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gm:spPr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66675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prstClr val="white"/>
              </a:solidFill>
              <a:latin typeface="Georgia" panose="02040502050405020303" pitchFamily="18" charset="0"/>
              <a:ea typeface="+mn-ea"/>
              <a:cs typeface="+mn-cs"/>
            </a:rPr>
            <a:t>ADD TRANSACTION</a:t>
          </a:r>
        </a:p>
      </dgm:t>
    </dgm:pt>
    <dgm:pt modelId="{DD47C37C-5EC7-488D-B9D0-7685C8120FE4}" type="parTrans" cxnId="{0A3B2959-7EBF-415C-A903-EFD9954E82F8}">
      <dgm:prSet/>
      <dgm:spPr/>
      <dgm:t>
        <a:bodyPr/>
        <a:lstStyle/>
        <a:p>
          <a:endParaRPr lang="en-IN"/>
        </a:p>
      </dgm:t>
    </dgm:pt>
    <dgm:pt modelId="{3A1668F2-9B85-42CF-B9DC-9938113B206F}" type="sibTrans" cxnId="{0A3B2959-7EBF-415C-A903-EFD9954E82F8}">
      <dgm:prSet/>
      <dgm:spPr/>
      <dgm:t>
        <a:bodyPr/>
        <a:lstStyle/>
        <a:p>
          <a:endParaRPr lang="en-IN"/>
        </a:p>
      </dgm:t>
    </dgm:pt>
    <dgm:pt modelId="{582E447A-39BA-4A82-AC81-A820D24536C3}">
      <dgm:prSet phldrT="[Text]" custT="1"/>
      <dgm:spPr/>
      <dgm:t>
        <a:bodyPr/>
        <a:lstStyle/>
        <a:p>
          <a:r>
            <a:rPr lang="en-IN" sz="1400" b="1" dirty="0">
              <a:latin typeface="Georgia" panose="02040502050405020303" pitchFamily="18" charset="0"/>
            </a:rPr>
            <a:t>PAN CARD</a:t>
          </a:r>
        </a:p>
        <a:p>
          <a:r>
            <a:rPr lang="en-IN" sz="1400" b="1" dirty="0">
              <a:latin typeface="Georgia" panose="02040502050405020303" pitchFamily="18" charset="0"/>
            </a:rPr>
            <a:t>VERIFICATION</a:t>
          </a:r>
        </a:p>
      </dgm:t>
    </dgm:pt>
    <dgm:pt modelId="{AD25F4F9-7941-40D6-A01D-BAA51CA42C5C}" type="parTrans" cxnId="{F7931DA4-685E-4797-88AE-46A70A3D8D89}">
      <dgm:prSet/>
      <dgm:spPr/>
      <dgm:t>
        <a:bodyPr/>
        <a:lstStyle/>
        <a:p>
          <a:endParaRPr lang="en-IN"/>
        </a:p>
      </dgm:t>
    </dgm:pt>
    <dgm:pt modelId="{FA717679-B832-47E3-95DA-9F10D510DD9C}" type="sibTrans" cxnId="{F7931DA4-685E-4797-88AE-46A70A3D8D89}">
      <dgm:prSet/>
      <dgm:spPr/>
      <dgm:t>
        <a:bodyPr/>
        <a:lstStyle/>
        <a:p>
          <a:endParaRPr lang="en-IN"/>
        </a:p>
      </dgm:t>
    </dgm:pt>
    <dgm:pt modelId="{D21985A4-E48A-40FD-84C6-D0F5DC2935D2}" type="pres">
      <dgm:prSet presAssocID="{58FBAC79-18DA-486B-AC27-C7F738E5B99F}" presName="Name0" presStyleCnt="0">
        <dgm:presLayoutVars>
          <dgm:dir/>
          <dgm:resizeHandles val="exact"/>
        </dgm:presLayoutVars>
      </dgm:prSet>
      <dgm:spPr/>
    </dgm:pt>
    <dgm:pt modelId="{F7E410A4-D8C3-43AA-96EF-7A1DA64F048B}" type="pres">
      <dgm:prSet presAssocID="{58FBAC79-18DA-486B-AC27-C7F738E5B99F}" presName="cycle" presStyleCnt="0"/>
      <dgm:spPr/>
    </dgm:pt>
    <dgm:pt modelId="{65548BB2-F41D-4A05-93C1-3AAAAEF620FA}" type="pres">
      <dgm:prSet presAssocID="{29F41165-3C03-4A05-973C-4249D437EAA3}" presName="nodeFirstNode" presStyleLbl="node1" presStyleIdx="0" presStyleCnt="7" custScaleX="113682" custScaleY="110500" custRadScaleRad="100011">
        <dgm:presLayoutVars>
          <dgm:bulletEnabled val="1"/>
        </dgm:presLayoutVars>
      </dgm:prSet>
      <dgm:spPr/>
    </dgm:pt>
    <dgm:pt modelId="{C414703D-354D-4210-91F1-1D2C874FFA1A}" type="pres">
      <dgm:prSet presAssocID="{4CE0499A-EB1F-4C9C-8CC4-5B9E5B75D63C}" presName="sibTransFirstNode" presStyleLbl="bgShp" presStyleIdx="0" presStyleCnt="1" custLinFactNeighborX="-6078" custLinFactNeighborY="839"/>
      <dgm:spPr/>
    </dgm:pt>
    <dgm:pt modelId="{74E07D0F-DC77-4A25-BB38-C63ADB4A2266}" type="pres">
      <dgm:prSet presAssocID="{3654FAD7-26BD-4087-A13E-BAA7113E8F91}" presName="nodeFollowingNodes" presStyleLbl="node1" presStyleIdx="1" presStyleCnt="7" custScaleX="101920" custScaleY="109711" custRadScaleRad="122479" custRadScaleInc="-239471">
        <dgm:presLayoutVars>
          <dgm:bulletEnabled val="1"/>
        </dgm:presLayoutVars>
      </dgm:prSet>
      <dgm:spPr/>
    </dgm:pt>
    <dgm:pt modelId="{BBCA2761-A482-4DC5-AE54-8D2B1A4501FD}" type="pres">
      <dgm:prSet presAssocID="{C05673D5-C8A4-44E9-83A0-EE9C02577344}" presName="nodeFollowingNodes" presStyleLbl="node1" presStyleIdx="2" presStyleCnt="7" custScaleX="113682" custScaleY="110500" custRadScaleRad="101763" custRadScaleInc="-96074">
        <dgm:presLayoutVars>
          <dgm:bulletEnabled val="1"/>
        </dgm:presLayoutVars>
      </dgm:prSet>
      <dgm:spPr>
        <a:xfrm>
          <a:off x="3874271" y="705690"/>
          <a:ext cx="1256697" cy="628348"/>
        </a:xfrm>
        <a:prstGeom prst="roundRect">
          <a:avLst/>
        </a:prstGeom>
      </dgm:spPr>
    </dgm:pt>
    <dgm:pt modelId="{9FE3187C-DE53-4013-91C9-0C85DCAA3665}" type="pres">
      <dgm:prSet presAssocID="{E1C43D3D-6F6E-4065-9646-AC454291B3F2}" presName="nodeFollowingNodes" presStyleLbl="node1" presStyleIdx="3" presStyleCnt="7" custScaleX="113682" custScaleY="110500" custRadScaleRad="113921" custRadScaleInc="163135">
        <dgm:presLayoutVars>
          <dgm:bulletEnabled val="1"/>
        </dgm:presLayoutVars>
      </dgm:prSet>
      <dgm:spPr/>
    </dgm:pt>
    <dgm:pt modelId="{9CA6906B-5811-4AFD-920A-C0A12470C976}" type="pres">
      <dgm:prSet presAssocID="{EA85BEDD-38A5-4B39-BF4F-8328BF0BAB41}" presName="nodeFollowingNodes" presStyleLbl="node1" presStyleIdx="4" presStyleCnt="7" custScaleX="113682" custScaleY="110500" custRadScaleRad="117634" custRadScaleInc="132584">
        <dgm:presLayoutVars>
          <dgm:bulletEnabled val="1"/>
        </dgm:presLayoutVars>
      </dgm:prSet>
      <dgm:spPr/>
    </dgm:pt>
    <dgm:pt modelId="{7D3CCD1A-D43E-43A2-A069-0A8274ECF414}" type="pres">
      <dgm:prSet presAssocID="{4F06336E-CC19-4B97-8679-46E7A16E114A}" presName="nodeFollowingNodes" presStyleLbl="node1" presStyleIdx="5" presStyleCnt="7" custScaleX="113682" custScaleY="110500" custRadScaleRad="98504" custRadScaleInc="-341112">
        <dgm:presLayoutVars>
          <dgm:bulletEnabled val="1"/>
        </dgm:presLayoutVars>
      </dgm:prSet>
      <dgm:spPr>
        <a:xfrm>
          <a:off x="4275885" y="1609344"/>
          <a:ext cx="1256697" cy="628348"/>
        </a:xfrm>
        <a:prstGeom prst="roundRect">
          <a:avLst/>
        </a:prstGeom>
      </dgm:spPr>
    </dgm:pt>
    <dgm:pt modelId="{4187DF19-DB1D-4A77-A13E-8A5C3E86A863}" type="pres">
      <dgm:prSet presAssocID="{582E447A-39BA-4A82-AC81-A820D24536C3}" presName="nodeFollowingNodes" presStyleLbl="node1" presStyleIdx="6" presStyleCnt="7" custScaleX="113682" custScaleY="110500" custRadScaleRad="101587" custRadScaleInc="-346692">
        <dgm:presLayoutVars>
          <dgm:bulletEnabled val="1"/>
        </dgm:presLayoutVars>
      </dgm:prSet>
      <dgm:spPr/>
    </dgm:pt>
  </dgm:ptLst>
  <dgm:cxnLst>
    <dgm:cxn modelId="{6288BA4B-7565-4BD4-9A7F-60C5F14D703D}" type="presOf" srcId="{4F06336E-CC19-4B97-8679-46E7A16E114A}" destId="{7D3CCD1A-D43E-43A2-A069-0A8274ECF414}" srcOrd="0" destOrd="0" presId="urn:microsoft.com/office/officeart/2005/8/layout/cycle3"/>
    <dgm:cxn modelId="{1C89A64F-0E91-47EB-BBD9-932199BE8E79}" type="presOf" srcId="{582E447A-39BA-4A82-AC81-A820D24536C3}" destId="{4187DF19-DB1D-4A77-A13E-8A5C3E86A863}" srcOrd="0" destOrd="0" presId="urn:microsoft.com/office/officeart/2005/8/layout/cycle3"/>
    <dgm:cxn modelId="{BFC85057-391C-4884-8EBC-E4ADA3B254AB}" srcId="{58FBAC79-18DA-486B-AC27-C7F738E5B99F}" destId="{3654FAD7-26BD-4087-A13E-BAA7113E8F91}" srcOrd="1" destOrd="0" parTransId="{280C044E-E865-4334-AB1E-D5715D04F089}" sibTransId="{99A298C7-3B88-48A9-BF0A-F6AB20FFC6AB}"/>
    <dgm:cxn modelId="{0A3B2959-7EBF-415C-A903-EFD9954E82F8}" srcId="{58FBAC79-18DA-486B-AC27-C7F738E5B99F}" destId="{4F06336E-CC19-4B97-8679-46E7A16E114A}" srcOrd="5" destOrd="0" parTransId="{DD47C37C-5EC7-488D-B9D0-7685C8120FE4}" sibTransId="{3A1668F2-9B85-42CF-B9DC-9938113B206F}"/>
    <dgm:cxn modelId="{26AB3A7D-0091-4660-A93F-032341D72A3E}" type="presOf" srcId="{4CE0499A-EB1F-4C9C-8CC4-5B9E5B75D63C}" destId="{C414703D-354D-4210-91F1-1D2C874FFA1A}" srcOrd="0" destOrd="0" presId="urn:microsoft.com/office/officeart/2005/8/layout/cycle3"/>
    <dgm:cxn modelId="{E4E4CB7E-E1B1-4AD2-A215-52FBDCEFAD90}" type="presOf" srcId="{3654FAD7-26BD-4087-A13E-BAA7113E8F91}" destId="{74E07D0F-DC77-4A25-BB38-C63ADB4A2266}" srcOrd="0" destOrd="0" presId="urn:microsoft.com/office/officeart/2005/8/layout/cycle3"/>
    <dgm:cxn modelId="{E27C6D81-3A5A-4616-BC2E-91617151656F}" srcId="{58FBAC79-18DA-486B-AC27-C7F738E5B99F}" destId="{E1C43D3D-6F6E-4065-9646-AC454291B3F2}" srcOrd="3" destOrd="0" parTransId="{01638A63-6761-48E7-8014-94F679705966}" sibTransId="{8A1CF0E8-5255-497E-B860-F631003A142F}"/>
    <dgm:cxn modelId="{822F3098-543B-4412-8A13-473B43AACB92}" type="presOf" srcId="{29F41165-3C03-4A05-973C-4249D437EAA3}" destId="{65548BB2-F41D-4A05-93C1-3AAAAEF620FA}" srcOrd="0" destOrd="0" presId="urn:microsoft.com/office/officeart/2005/8/layout/cycle3"/>
    <dgm:cxn modelId="{F7931DA4-685E-4797-88AE-46A70A3D8D89}" srcId="{58FBAC79-18DA-486B-AC27-C7F738E5B99F}" destId="{582E447A-39BA-4A82-AC81-A820D24536C3}" srcOrd="6" destOrd="0" parTransId="{AD25F4F9-7941-40D6-A01D-BAA51CA42C5C}" sibTransId="{FA717679-B832-47E3-95DA-9F10D510DD9C}"/>
    <dgm:cxn modelId="{DE73C6B7-4DA8-4886-B263-C2D60504DD4D}" type="presOf" srcId="{58FBAC79-18DA-486B-AC27-C7F738E5B99F}" destId="{D21985A4-E48A-40FD-84C6-D0F5DC2935D2}" srcOrd="0" destOrd="0" presId="urn:microsoft.com/office/officeart/2005/8/layout/cycle3"/>
    <dgm:cxn modelId="{80AB64B9-7922-4B13-9E7D-17ED14A09718}" srcId="{58FBAC79-18DA-486B-AC27-C7F738E5B99F}" destId="{C05673D5-C8A4-44E9-83A0-EE9C02577344}" srcOrd="2" destOrd="0" parTransId="{B3D605ED-3615-4025-8BD0-7A2F77E783D1}" sibTransId="{6FF0E91D-42C3-40B7-A0E7-1B162CEC65A7}"/>
    <dgm:cxn modelId="{F2C338C1-866E-4AD1-B2E1-7D0D0B88FE07}" type="presOf" srcId="{EA85BEDD-38A5-4B39-BF4F-8328BF0BAB41}" destId="{9CA6906B-5811-4AFD-920A-C0A12470C976}" srcOrd="0" destOrd="0" presId="urn:microsoft.com/office/officeart/2005/8/layout/cycle3"/>
    <dgm:cxn modelId="{482EA1DA-6897-4D7A-A386-299CBAD6FFC4}" srcId="{58FBAC79-18DA-486B-AC27-C7F738E5B99F}" destId="{29F41165-3C03-4A05-973C-4249D437EAA3}" srcOrd="0" destOrd="0" parTransId="{763A83AD-012D-49D1-A586-D9BCE2901DCB}" sibTransId="{4CE0499A-EB1F-4C9C-8CC4-5B9E5B75D63C}"/>
    <dgm:cxn modelId="{25B52CE9-B30B-44EB-AC07-F1A5A4F80A78}" srcId="{58FBAC79-18DA-486B-AC27-C7F738E5B99F}" destId="{EA85BEDD-38A5-4B39-BF4F-8328BF0BAB41}" srcOrd="4" destOrd="0" parTransId="{BCF6022C-143D-46DA-9BA4-4D6B984ED858}" sibTransId="{6995E45A-4B07-453B-AF79-DD0B4A5D5C39}"/>
    <dgm:cxn modelId="{077EA7F4-9833-4256-B40D-F01404771C85}" type="presOf" srcId="{E1C43D3D-6F6E-4065-9646-AC454291B3F2}" destId="{9FE3187C-DE53-4013-91C9-0C85DCAA3665}" srcOrd="0" destOrd="0" presId="urn:microsoft.com/office/officeart/2005/8/layout/cycle3"/>
    <dgm:cxn modelId="{7B64AEF9-A112-42BC-9525-DB0D8A9B08F6}" type="presOf" srcId="{C05673D5-C8A4-44E9-83A0-EE9C02577344}" destId="{BBCA2761-A482-4DC5-AE54-8D2B1A4501FD}" srcOrd="0" destOrd="0" presId="urn:microsoft.com/office/officeart/2005/8/layout/cycle3"/>
    <dgm:cxn modelId="{09EF3CBF-DABF-4CA3-A22B-7C251F30D49A}" type="presParOf" srcId="{D21985A4-E48A-40FD-84C6-D0F5DC2935D2}" destId="{F7E410A4-D8C3-43AA-96EF-7A1DA64F048B}" srcOrd="0" destOrd="0" presId="urn:microsoft.com/office/officeart/2005/8/layout/cycle3"/>
    <dgm:cxn modelId="{8B294811-71BA-4ADD-A2F2-E2A27083DBB6}" type="presParOf" srcId="{F7E410A4-D8C3-43AA-96EF-7A1DA64F048B}" destId="{65548BB2-F41D-4A05-93C1-3AAAAEF620FA}" srcOrd="0" destOrd="0" presId="urn:microsoft.com/office/officeart/2005/8/layout/cycle3"/>
    <dgm:cxn modelId="{0B2ECBC1-D60F-4B05-9267-A9803371F00B}" type="presParOf" srcId="{F7E410A4-D8C3-43AA-96EF-7A1DA64F048B}" destId="{C414703D-354D-4210-91F1-1D2C874FFA1A}" srcOrd="1" destOrd="0" presId="urn:microsoft.com/office/officeart/2005/8/layout/cycle3"/>
    <dgm:cxn modelId="{025DC2F5-AA69-4523-A011-90D1B16625F8}" type="presParOf" srcId="{F7E410A4-D8C3-43AA-96EF-7A1DA64F048B}" destId="{74E07D0F-DC77-4A25-BB38-C63ADB4A2266}" srcOrd="2" destOrd="0" presId="urn:microsoft.com/office/officeart/2005/8/layout/cycle3"/>
    <dgm:cxn modelId="{EF8FA491-2578-47D1-B3A9-DE544FEDD5C7}" type="presParOf" srcId="{F7E410A4-D8C3-43AA-96EF-7A1DA64F048B}" destId="{BBCA2761-A482-4DC5-AE54-8D2B1A4501FD}" srcOrd="3" destOrd="0" presId="urn:microsoft.com/office/officeart/2005/8/layout/cycle3"/>
    <dgm:cxn modelId="{9FEE9755-D497-4A04-8B38-19C6BE298597}" type="presParOf" srcId="{F7E410A4-D8C3-43AA-96EF-7A1DA64F048B}" destId="{9FE3187C-DE53-4013-91C9-0C85DCAA3665}" srcOrd="4" destOrd="0" presId="urn:microsoft.com/office/officeart/2005/8/layout/cycle3"/>
    <dgm:cxn modelId="{58988E81-665C-40A8-9161-72C8B1908B05}" type="presParOf" srcId="{F7E410A4-D8C3-43AA-96EF-7A1DA64F048B}" destId="{9CA6906B-5811-4AFD-920A-C0A12470C976}" srcOrd="5" destOrd="0" presId="urn:microsoft.com/office/officeart/2005/8/layout/cycle3"/>
    <dgm:cxn modelId="{B3656515-89F9-4B4B-AFAD-0B65709496A7}" type="presParOf" srcId="{F7E410A4-D8C3-43AA-96EF-7A1DA64F048B}" destId="{7D3CCD1A-D43E-43A2-A069-0A8274ECF414}" srcOrd="6" destOrd="0" presId="urn:microsoft.com/office/officeart/2005/8/layout/cycle3"/>
    <dgm:cxn modelId="{BF36FADA-E06B-48EB-8396-182A2BF27509}" type="presParOf" srcId="{F7E410A4-D8C3-43AA-96EF-7A1DA64F048B}" destId="{4187DF19-DB1D-4A77-A13E-8A5C3E86A863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4703D-354D-4210-91F1-1D2C874FFA1A}">
      <dsp:nvSpPr>
        <dsp:cNvPr id="0" name=""/>
        <dsp:cNvSpPr/>
      </dsp:nvSpPr>
      <dsp:spPr>
        <a:xfrm>
          <a:off x="1217584" y="11659"/>
          <a:ext cx="5052753" cy="5052753"/>
        </a:xfrm>
        <a:prstGeom prst="circularArrow">
          <a:avLst>
            <a:gd name="adj1" fmla="val 5544"/>
            <a:gd name="adj2" fmla="val 330680"/>
            <a:gd name="adj3" fmla="val 13773065"/>
            <a:gd name="adj4" fmla="val 17387705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48BB2-F41D-4A05-93C1-3AAAAEF620FA}">
      <dsp:nvSpPr>
        <dsp:cNvPr id="0" name=""/>
        <dsp:cNvSpPr/>
      </dsp:nvSpPr>
      <dsp:spPr>
        <a:xfrm>
          <a:off x="2866598" y="1153"/>
          <a:ext cx="2368937" cy="11844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latin typeface="Georgia" panose="02040502050405020303" pitchFamily="18" charset="0"/>
            </a:rPr>
            <a:t>CONNECT NODES</a:t>
          </a:r>
        </a:p>
      </dsp:txBody>
      <dsp:txXfrm>
        <a:off x="2924419" y="58974"/>
        <a:ext cx="2253295" cy="1068826"/>
      </dsp:txXfrm>
    </dsp:sp>
    <dsp:sp modelId="{74E07D0F-DC77-4A25-BB38-C63ADB4A2266}">
      <dsp:nvSpPr>
        <dsp:cNvPr id="0" name=""/>
        <dsp:cNvSpPr/>
      </dsp:nvSpPr>
      <dsp:spPr>
        <a:xfrm>
          <a:off x="619758" y="1645829"/>
          <a:ext cx="2123823" cy="117601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latin typeface="Georgia" panose="02040502050405020303" pitchFamily="18" charset="0"/>
            </a:rPr>
            <a:t>CONSENSUS PROTOCOL</a:t>
          </a:r>
        </a:p>
      </dsp:txBody>
      <dsp:txXfrm>
        <a:off x="677166" y="1703237"/>
        <a:ext cx="2009007" cy="1061195"/>
      </dsp:txXfrm>
    </dsp:sp>
    <dsp:sp modelId="{BBCA2761-A482-4DC5-AE54-8D2B1A4501FD}">
      <dsp:nvSpPr>
        <dsp:cNvPr id="0" name=""/>
        <dsp:cNvSpPr/>
      </dsp:nvSpPr>
      <dsp:spPr>
        <a:xfrm>
          <a:off x="5081304" y="1641617"/>
          <a:ext cx="2368937" cy="11844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latin typeface="Georgia" panose="02040502050405020303" pitchFamily="18" charset="0"/>
            </a:rPr>
            <a:t>ADD TRANSACTION</a:t>
          </a:r>
        </a:p>
      </dsp:txBody>
      <dsp:txXfrm>
        <a:off x="5139125" y="1699438"/>
        <a:ext cx="2253295" cy="1068826"/>
      </dsp:txXfrm>
    </dsp:sp>
    <dsp:sp modelId="{9FE3187C-DE53-4013-91C9-0C85DCAA3665}">
      <dsp:nvSpPr>
        <dsp:cNvPr id="0" name=""/>
        <dsp:cNvSpPr/>
      </dsp:nvSpPr>
      <dsp:spPr>
        <a:xfrm>
          <a:off x="4480915" y="3657931"/>
          <a:ext cx="2368937" cy="11844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latin typeface="Georgia" panose="02040502050405020303" pitchFamily="18" charset="0"/>
            </a:rPr>
            <a:t>TRANSACTION COMPLETE</a:t>
          </a:r>
        </a:p>
      </dsp:txBody>
      <dsp:txXfrm>
        <a:off x="4538736" y="3715752"/>
        <a:ext cx="2253295" cy="1068826"/>
      </dsp:txXfrm>
    </dsp:sp>
    <dsp:sp modelId="{9CA6906B-5811-4AFD-920A-C0A12470C976}">
      <dsp:nvSpPr>
        <dsp:cNvPr id="0" name=""/>
        <dsp:cNvSpPr/>
      </dsp:nvSpPr>
      <dsp:spPr>
        <a:xfrm>
          <a:off x="1135907" y="3657931"/>
          <a:ext cx="2368937" cy="118446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latin typeface="Georgia" panose="02040502050405020303" pitchFamily="18" charset="0"/>
            </a:rPr>
            <a:t>MINE BLOCK</a:t>
          </a:r>
        </a:p>
      </dsp:txBody>
      <dsp:txXfrm>
        <a:off x="1193728" y="3715752"/>
        <a:ext cx="2253295" cy="10688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4703D-354D-4210-91F1-1D2C874FFA1A}">
      <dsp:nvSpPr>
        <dsp:cNvPr id="0" name=""/>
        <dsp:cNvSpPr/>
      </dsp:nvSpPr>
      <dsp:spPr>
        <a:xfrm>
          <a:off x="929942" y="-35991"/>
          <a:ext cx="5144489" cy="5144489"/>
        </a:xfrm>
        <a:prstGeom prst="circularArrow">
          <a:avLst>
            <a:gd name="adj1" fmla="val 5544"/>
            <a:gd name="adj2" fmla="val 330680"/>
            <a:gd name="adj3" fmla="val 14313221"/>
            <a:gd name="adj4" fmla="val 17066914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48BB2-F41D-4A05-93C1-3AAAAEF620FA}">
      <dsp:nvSpPr>
        <dsp:cNvPr id="0" name=""/>
        <dsp:cNvSpPr/>
      </dsp:nvSpPr>
      <dsp:spPr>
        <a:xfrm>
          <a:off x="2900071" y="-41643"/>
          <a:ext cx="1829595" cy="8891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Georgia" panose="02040502050405020303" pitchFamily="18" charset="0"/>
            </a:rPr>
            <a:t>CONNECT NODES</a:t>
          </a:r>
        </a:p>
      </dsp:txBody>
      <dsp:txXfrm>
        <a:off x="2943478" y="1764"/>
        <a:ext cx="1742781" cy="802378"/>
      </dsp:txXfrm>
    </dsp:sp>
    <dsp:sp modelId="{74E07D0F-DC77-4A25-BB38-C63ADB4A2266}">
      <dsp:nvSpPr>
        <dsp:cNvPr id="0" name=""/>
        <dsp:cNvSpPr/>
      </dsp:nvSpPr>
      <dsp:spPr>
        <a:xfrm>
          <a:off x="758424" y="665800"/>
          <a:ext cx="1640298" cy="88284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Georgia" panose="02040502050405020303" pitchFamily="18" charset="0"/>
            </a:rPr>
            <a:t>CONSENSUS PROTOCOL</a:t>
          </a:r>
        </a:p>
      </dsp:txBody>
      <dsp:txXfrm>
        <a:off x="801521" y="708897"/>
        <a:ext cx="1554104" cy="796649"/>
      </dsp:txXfrm>
    </dsp:sp>
    <dsp:sp modelId="{BBCA2761-A482-4DC5-AE54-8D2B1A4501FD}">
      <dsp:nvSpPr>
        <dsp:cNvPr id="0" name=""/>
        <dsp:cNvSpPr/>
      </dsp:nvSpPr>
      <dsp:spPr>
        <a:xfrm>
          <a:off x="4826093" y="1023254"/>
          <a:ext cx="1829595" cy="889192"/>
        </a:xfrm>
        <a:prstGeom prst="roundRect">
          <a:avLst/>
        </a:prstGeom>
        <a:solidFill>
          <a:srgbClr val="1F497D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prstClr val="white"/>
              </a:solidFill>
              <a:latin typeface="Georgia" panose="02040502050405020303" pitchFamily="18" charset="0"/>
              <a:ea typeface="+mn-ea"/>
              <a:cs typeface="+mn-cs"/>
            </a:rPr>
            <a:t>OTP GENERATION</a:t>
          </a:r>
        </a:p>
      </dsp:txBody>
      <dsp:txXfrm>
        <a:off x="4869500" y="1066661"/>
        <a:ext cx="1742781" cy="802378"/>
      </dsp:txXfrm>
    </dsp:sp>
    <dsp:sp modelId="{9FE3187C-DE53-4013-91C9-0C85DCAA3665}">
      <dsp:nvSpPr>
        <dsp:cNvPr id="0" name=""/>
        <dsp:cNvSpPr/>
      </dsp:nvSpPr>
      <dsp:spPr>
        <a:xfrm>
          <a:off x="1051679" y="3834283"/>
          <a:ext cx="1829595" cy="8891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Georgia" panose="02040502050405020303" pitchFamily="18" charset="0"/>
            </a:rPr>
            <a:t>TRANSACTION COMPLETE</a:t>
          </a:r>
        </a:p>
      </dsp:txBody>
      <dsp:txXfrm>
        <a:off x="1095086" y="3877690"/>
        <a:ext cx="1742781" cy="802378"/>
      </dsp:txXfrm>
    </dsp:sp>
    <dsp:sp modelId="{9CA6906B-5811-4AFD-920A-C0A12470C976}">
      <dsp:nvSpPr>
        <dsp:cNvPr id="0" name=""/>
        <dsp:cNvSpPr/>
      </dsp:nvSpPr>
      <dsp:spPr>
        <a:xfrm>
          <a:off x="327797" y="2360163"/>
          <a:ext cx="1829595" cy="8891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Georgia" panose="02040502050405020303" pitchFamily="18" charset="0"/>
            </a:rPr>
            <a:t>MINE BLOCK</a:t>
          </a:r>
        </a:p>
      </dsp:txBody>
      <dsp:txXfrm>
        <a:off x="371204" y="2403570"/>
        <a:ext cx="1742781" cy="802378"/>
      </dsp:txXfrm>
    </dsp:sp>
    <dsp:sp modelId="{7D3CCD1A-D43E-43A2-A069-0A8274ECF414}">
      <dsp:nvSpPr>
        <dsp:cNvPr id="0" name=""/>
        <dsp:cNvSpPr/>
      </dsp:nvSpPr>
      <dsp:spPr>
        <a:xfrm>
          <a:off x="5000094" y="2661864"/>
          <a:ext cx="1829595" cy="889192"/>
        </a:xfrm>
        <a:prstGeom prst="roundRect">
          <a:avLst/>
        </a:prstGeom>
        <a:solidFill>
          <a:srgbClr val="1F497D">
            <a:hueOff val="0"/>
            <a:satOff val="0"/>
            <a:lumOff val="0"/>
            <a:alphaOff val="0"/>
          </a:srgb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666750">
            <a:lnSpc>
              <a:spcPct val="113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solidFill>
                <a:prstClr val="white"/>
              </a:solidFill>
              <a:latin typeface="Georgia" panose="02040502050405020303" pitchFamily="18" charset="0"/>
              <a:ea typeface="+mn-ea"/>
              <a:cs typeface="+mn-cs"/>
            </a:rPr>
            <a:t>ADD TRANSACTION</a:t>
          </a:r>
        </a:p>
      </dsp:txBody>
      <dsp:txXfrm>
        <a:off x="5043501" y="2705271"/>
        <a:ext cx="1742781" cy="802378"/>
      </dsp:txXfrm>
    </dsp:sp>
    <dsp:sp modelId="{4187DF19-DB1D-4A77-A13E-8A5C3E86A863}">
      <dsp:nvSpPr>
        <dsp:cNvPr id="0" name=""/>
        <dsp:cNvSpPr/>
      </dsp:nvSpPr>
      <dsp:spPr>
        <a:xfrm>
          <a:off x="3927065" y="4087080"/>
          <a:ext cx="1829595" cy="88919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Georgia" panose="02040502050405020303" pitchFamily="18" charset="0"/>
            </a:rPr>
            <a:t>PAN CARD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>
              <a:latin typeface="Georgia" panose="02040502050405020303" pitchFamily="18" charset="0"/>
            </a:rPr>
            <a:t>VERIFICATION</a:t>
          </a:r>
        </a:p>
      </dsp:txBody>
      <dsp:txXfrm>
        <a:off x="3970472" y="4130487"/>
        <a:ext cx="1742781" cy="802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83793-5852-1048-9CC9-F3464C38A8CE}" type="datetimeFigureOut">
              <a:rPr lang="en-US" smtClean="0"/>
              <a:t>3/1/2021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7B311-D371-EF4F-9BBA-E182AF79E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72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7B311-D371-EF4F-9BBA-E182AF79E8E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48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12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8.png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6.png"/><Relationship Id="rId1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27498">
            <a:off x="10702981" y="-2172290"/>
            <a:ext cx="12515987" cy="1247334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14400" y="2894308"/>
            <a:ext cx="10934700" cy="26720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3000"/>
              </a:lnSpc>
            </a:pPr>
            <a:r>
              <a:rPr lang="en-US" sz="8000" u="sng" dirty="0">
                <a:solidFill>
                  <a:srgbClr val="4701AD"/>
                </a:solidFill>
                <a:latin typeface="Georgia" panose="02040502050405020303" pitchFamily="18" charset="0"/>
              </a:rPr>
              <a:t>BLOCKCHAIN </a:t>
            </a:r>
          </a:p>
          <a:p>
            <a:pPr>
              <a:lnSpc>
                <a:spcPct val="113000"/>
              </a:lnSpc>
            </a:pPr>
            <a:r>
              <a:rPr lang="en-US" sz="8000" u="sng" dirty="0">
                <a:solidFill>
                  <a:srgbClr val="4701AD"/>
                </a:solidFill>
                <a:latin typeface="Georgia" panose="02040502050405020303" pitchFamily="18" charset="0"/>
              </a:rPr>
              <a:t>PROJECT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75612" y="1271696"/>
            <a:ext cx="6731377" cy="321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956799" cy="945148"/>
            <a:chOff x="0" y="0"/>
            <a:chExt cx="1275731" cy="126019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275731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4701AD"/>
                  </a:solidFill>
                  <a:latin typeface="Georgia" panose="02040502050405020303" pitchFamily="18" charset="0"/>
                </a:rPr>
                <a:t>01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A8C9E715-5C2B-9D41-BBDF-8F1CFD6021B2}"/>
              </a:ext>
            </a:extLst>
          </p:cNvPr>
          <p:cNvSpPr txBox="1"/>
          <p:nvPr/>
        </p:nvSpPr>
        <p:spPr>
          <a:xfrm>
            <a:off x="1028700" y="7309939"/>
            <a:ext cx="9612481" cy="2177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dirty="0">
                <a:solidFill>
                  <a:srgbClr val="4701AD"/>
                </a:solidFill>
                <a:latin typeface="Georgia" panose="02040502050405020303" pitchFamily="18" charset="0"/>
              </a:rPr>
              <a:t>GROUP MEMBERS:</a:t>
            </a:r>
            <a:endParaRPr lang="en-US" sz="2200" dirty="0">
              <a:solidFill>
                <a:srgbClr val="4701AD"/>
              </a:solidFill>
              <a:latin typeface="Georgia" panose="02040502050405020303" pitchFamily="18" charset="0"/>
            </a:endParaRPr>
          </a:p>
          <a:p>
            <a:pPr>
              <a:lnSpc>
                <a:spcPct val="113000"/>
              </a:lnSpc>
            </a:pPr>
            <a:r>
              <a:rPr lang="en-US" sz="2200" dirty="0">
                <a:solidFill>
                  <a:srgbClr val="4701AD"/>
                </a:solidFill>
                <a:latin typeface="Georgia" panose="02040502050405020303" pitchFamily="18" charset="0"/>
              </a:rPr>
              <a:t>Leslie Korah </a:t>
            </a:r>
            <a:r>
              <a:rPr lang="en-US" sz="2200" dirty="0" err="1">
                <a:solidFill>
                  <a:srgbClr val="4701AD"/>
                </a:solidFill>
                <a:latin typeface="Georgia" panose="02040502050405020303" pitchFamily="18" charset="0"/>
              </a:rPr>
              <a:t>Chally</a:t>
            </a:r>
            <a:r>
              <a:rPr lang="en-US" sz="2200" dirty="0">
                <a:solidFill>
                  <a:srgbClr val="4701AD"/>
                </a:solidFill>
                <a:latin typeface="Georgia" panose="02040502050405020303" pitchFamily="18" charset="0"/>
              </a:rPr>
              <a:t> (B2019023)</a:t>
            </a:r>
          </a:p>
          <a:p>
            <a:pPr>
              <a:lnSpc>
                <a:spcPct val="113000"/>
              </a:lnSpc>
            </a:pPr>
            <a:r>
              <a:rPr lang="en-US" sz="2200" dirty="0">
                <a:solidFill>
                  <a:srgbClr val="4701AD"/>
                </a:solidFill>
                <a:latin typeface="Georgia" panose="02040502050405020303" pitchFamily="18" charset="0"/>
              </a:rPr>
              <a:t>Ashutosh Agrawal (B2019071)</a:t>
            </a:r>
          </a:p>
          <a:p>
            <a:pPr>
              <a:lnSpc>
                <a:spcPct val="113000"/>
              </a:lnSpc>
            </a:pPr>
            <a:r>
              <a:rPr lang="en-US" sz="2200" dirty="0">
                <a:solidFill>
                  <a:srgbClr val="4701AD"/>
                </a:solidFill>
                <a:latin typeface="Georgia" panose="02040502050405020303" pitchFamily="18" charset="0"/>
              </a:rPr>
              <a:t>Mudit Kanodia (B2019081)</a:t>
            </a:r>
          </a:p>
          <a:p>
            <a:pPr>
              <a:lnSpc>
                <a:spcPct val="113000"/>
              </a:lnSpc>
            </a:pPr>
            <a:r>
              <a:rPr lang="en-US" sz="2200" dirty="0">
                <a:solidFill>
                  <a:srgbClr val="4701AD"/>
                </a:solidFill>
                <a:latin typeface="Georgia" panose="02040502050405020303" pitchFamily="18" charset="0"/>
              </a:rPr>
              <a:t>Shikhar </a:t>
            </a:r>
            <a:r>
              <a:rPr lang="en-US" sz="2200" dirty="0" err="1">
                <a:solidFill>
                  <a:srgbClr val="4701AD"/>
                </a:solidFill>
                <a:latin typeface="Georgia" panose="02040502050405020303" pitchFamily="18" charset="0"/>
              </a:rPr>
              <a:t>Bhagoliwal</a:t>
            </a:r>
            <a:r>
              <a:rPr lang="en-US" sz="2200" dirty="0">
                <a:solidFill>
                  <a:srgbClr val="4701AD"/>
                </a:solidFill>
                <a:latin typeface="Georgia" panose="02040502050405020303" pitchFamily="18" charset="0"/>
              </a:rPr>
              <a:t> (B2019100)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612E87-8707-4650-B079-F95DF64D1781}"/>
              </a:ext>
            </a:extLst>
          </p:cNvPr>
          <p:cNvSpPr/>
          <p:nvPr/>
        </p:nvSpPr>
        <p:spPr>
          <a:xfrm>
            <a:off x="914400" y="6306241"/>
            <a:ext cx="2927404" cy="9846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b="1" dirty="0">
                <a:solidFill>
                  <a:srgbClr val="4701AD"/>
                </a:solidFill>
                <a:latin typeface="Georgia" panose="02040502050405020303" pitchFamily="18" charset="0"/>
              </a:rPr>
              <a:t>GROUP 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10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59657" y="542370"/>
            <a:ext cx="9827338" cy="1146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en-US" sz="6600" spc="-175" dirty="0">
                <a:solidFill>
                  <a:srgbClr val="4701AD"/>
                </a:solidFill>
                <a:latin typeface="Georgia" panose="02040502050405020303" pitchFamily="18" charset="0"/>
              </a:rPr>
              <a:t>OTP GENERATION</a:t>
            </a:r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335BB91B-D1BB-F74C-A295-C16349B017E5}"/>
              </a:ext>
            </a:extLst>
          </p:cNvPr>
          <p:cNvSpPr/>
          <p:nvPr/>
        </p:nvSpPr>
        <p:spPr>
          <a:xfrm>
            <a:off x="304800" y="9601998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BC8F7BC0-AF81-4145-9481-B0926FC96820}"/>
              </a:ext>
            </a:extLst>
          </p:cNvPr>
          <p:cNvSpPr txBox="1"/>
          <p:nvPr/>
        </p:nvSpPr>
        <p:spPr>
          <a:xfrm>
            <a:off x="12039600" y="1128105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10D2E050-4474-BC47-A005-E17C856F3FFD}"/>
              </a:ext>
            </a:extLst>
          </p:cNvPr>
          <p:cNvSpPr/>
          <p:nvPr/>
        </p:nvSpPr>
        <p:spPr>
          <a:xfrm>
            <a:off x="9625545" y="9601998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9FE9F8-4924-9D4D-BDCF-52CCAC637079}"/>
              </a:ext>
            </a:extLst>
          </p:cNvPr>
          <p:cNvCxnSpPr>
            <a:cxnSpLocks/>
          </p:cNvCxnSpPr>
          <p:nvPr/>
        </p:nvCxnSpPr>
        <p:spPr>
          <a:xfrm>
            <a:off x="9144000" y="1717594"/>
            <a:ext cx="0" cy="822650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37FBAB99-0F9E-451C-939E-77A0FE50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02318"/>
            <a:ext cx="8153400" cy="7184582"/>
          </a:xfrm>
          <a:prstGeom prst="rect">
            <a:avLst/>
          </a:prstGeom>
        </p:spPr>
      </p:pic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1A184706-E977-4D2E-A011-462F909E06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21" r="43228" b="14303"/>
          <a:stretch/>
        </p:blipFill>
        <p:spPr>
          <a:xfrm>
            <a:off x="9625545" y="2302318"/>
            <a:ext cx="7976653" cy="7184582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4D20100-E284-4227-8405-CE9F0BEA8AD0}"/>
              </a:ext>
            </a:extLst>
          </p:cNvPr>
          <p:cNvSpPr/>
          <p:nvPr/>
        </p:nvSpPr>
        <p:spPr>
          <a:xfrm>
            <a:off x="250722" y="9858566"/>
            <a:ext cx="8561439" cy="361325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b="1" dirty="0">
                <a:solidFill>
                  <a:schemeClr val="tx1"/>
                </a:solidFill>
                <a:latin typeface="Georgia" panose="02040502050405020303" pitchFamily="18" charset="0"/>
              </a:rPr>
              <a:t>Note:</a:t>
            </a:r>
            <a:r>
              <a:rPr lang="en-IN" dirty="0">
                <a:solidFill>
                  <a:schemeClr val="tx1"/>
                </a:solidFill>
                <a:latin typeface="Georgia" panose="02040502050405020303" pitchFamily="18" charset="0"/>
              </a:rPr>
              <a:t> For OTP generation, correct Pan Card ID needs to given</a:t>
            </a:r>
          </a:p>
        </p:txBody>
      </p:sp>
    </p:spTree>
    <p:extLst>
      <p:ext uri="{BB962C8B-B14F-4D97-AF65-F5344CB8AC3E}">
        <p14:creationId xmlns:p14="http://schemas.microsoft.com/office/powerpoint/2010/main" val="2014754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11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96400" y="4152900"/>
            <a:ext cx="7788996" cy="3370552"/>
            <a:chOff x="-1" y="85725"/>
            <a:chExt cx="10385328" cy="4494069"/>
          </a:xfrm>
        </p:grpSpPr>
        <p:sp>
          <p:nvSpPr>
            <p:cNvPr id="24" name="TextBox 24"/>
            <p:cNvSpPr txBox="1"/>
            <p:nvPr/>
          </p:nvSpPr>
          <p:spPr>
            <a:xfrm>
              <a:off x="0" y="85725"/>
              <a:ext cx="10385327" cy="15606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en-US" sz="7200" spc="-175" dirty="0">
                  <a:solidFill>
                    <a:srgbClr val="4701AD"/>
                  </a:solidFill>
                  <a:latin typeface="Georgia" panose="02040502050405020303" pitchFamily="18" charset="0"/>
                </a:rPr>
                <a:t>TRANSACTION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1" y="2050126"/>
              <a:ext cx="10385327" cy="2529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endParaRPr lang="en-IN" sz="2400" dirty="0">
                <a:solidFill>
                  <a:srgbClr val="4701AD"/>
                </a:solidFill>
                <a:latin typeface="Georgia" panose="02040502050405020303" pitchFamily="18" charset="0"/>
              </a:endParaRPr>
            </a:p>
            <a:p>
              <a:pPr lvl="0"/>
              <a:r>
                <a:rPr lang="en-IN" sz="2400" b="1" dirty="0">
                  <a:solidFill>
                    <a:srgbClr val="4701AD"/>
                  </a:solidFill>
                  <a:latin typeface="Georgia" panose="02040502050405020303" pitchFamily="18" charset="0"/>
                </a:rPr>
                <a:t>Note:</a:t>
              </a:r>
              <a:r>
                <a:rPr lang="en-IN" sz="2400" dirty="0">
                  <a:solidFill>
                    <a:srgbClr val="4701AD"/>
                  </a:solidFill>
                  <a:latin typeface="Georgia" panose="02040502050405020303" pitchFamily="18" charset="0"/>
                </a:rPr>
                <a:t> All the information passed in the </a:t>
              </a:r>
              <a:r>
                <a:rPr lang="en-IN" sz="2400" dirty="0" err="1">
                  <a:solidFill>
                    <a:srgbClr val="4701AD"/>
                  </a:solidFill>
                  <a:latin typeface="Georgia" panose="02040502050405020303" pitchFamily="18" charset="0"/>
                </a:rPr>
                <a:t>add_transaction</a:t>
              </a:r>
              <a:r>
                <a:rPr lang="en-IN" sz="2400" dirty="0">
                  <a:solidFill>
                    <a:srgbClr val="4701AD"/>
                  </a:solidFill>
                  <a:latin typeface="Georgia" panose="02040502050405020303" pitchFamily="18" charset="0"/>
                </a:rPr>
                <a:t> should be correct for transaction to successful</a:t>
              </a:r>
            </a:p>
            <a:p>
              <a:pPr>
                <a:lnSpc>
                  <a:spcPts val="3079"/>
                </a:lnSpc>
              </a:pPr>
              <a:endParaRPr lang="en-IN" sz="2200" dirty="0">
                <a:solidFill>
                  <a:srgbClr val="4701AD"/>
                </a:solidFill>
                <a:latin typeface="Georgia" panose="02040502050405020303" pitchFamily="18" charset="0"/>
              </a:endParaRPr>
            </a:p>
            <a:p>
              <a:pPr>
                <a:lnSpc>
                  <a:spcPts val="3079"/>
                </a:lnSpc>
              </a:pPr>
              <a:endParaRPr lang="en-US" sz="2200" dirty="0">
                <a:solidFill>
                  <a:srgbClr val="4701AD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28" name="AutoShape 14">
            <a:extLst>
              <a:ext uri="{FF2B5EF4-FFF2-40B4-BE49-F238E27FC236}">
                <a16:creationId xmlns:a16="http://schemas.microsoft.com/office/drawing/2014/main" id="{335BB91B-D1BB-F74C-A295-C16349B017E5}"/>
              </a:ext>
            </a:extLst>
          </p:cNvPr>
          <p:cNvSpPr/>
          <p:nvPr/>
        </p:nvSpPr>
        <p:spPr>
          <a:xfrm>
            <a:off x="457200" y="8583430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BC8F7BC0-AF81-4145-9481-B0926FC96820}"/>
              </a:ext>
            </a:extLst>
          </p:cNvPr>
          <p:cNvSpPr txBox="1"/>
          <p:nvPr/>
        </p:nvSpPr>
        <p:spPr>
          <a:xfrm>
            <a:off x="12039600" y="1128105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A64B9E54-87DD-4247-8A6E-88B7B3DD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4" y="2741853"/>
            <a:ext cx="8489614" cy="5837636"/>
          </a:xfrm>
          <a:prstGeom prst="rect">
            <a:avLst/>
          </a:prstGeom>
        </p:spPr>
      </p:pic>
      <p:pic>
        <p:nvPicPr>
          <p:cNvPr id="12" name="Picture 1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913596E-A46D-4F21-BA11-C166DADC4C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714" y="7843551"/>
            <a:ext cx="2114086" cy="211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9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12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59657" y="542370"/>
            <a:ext cx="7788995" cy="1170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en-US" sz="7200" spc="-175" dirty="0">
                <a:solidFill>
                  <a:srgbClr val="4701AD"/>
                </a:solidFill>
                <a:latin typeface="Georgia" panose="02040502050405020303" pitchFamily="18" charset="0"/>
              </a:rPr>
              <a:t>MINE BLOCK</a:t>
            </a:r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335BB91B-D1BB-F74C-A295-C16349B017E5}"/>
              </a:ext>
            </a:extLst>
          </p:cNvPr>
          <p:cNvSpPr/>
          <p:nvPr/>
        </p:nvSpPr>
        <p:spPr>
          <a:xfrm>
            <a:off x="304800" y="9601998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BC8F7BC0-AF81-4145-9481-B0926FC96820}"/>
              </a:ext>
            </a:extLst>
          </p:cNvPr>
          <p:cNvSpPr txBox="1"/>
          <p:nvPr/>
        </p:nvSpPr>
        <p:spPr>
          <a:xfrm>
            <a:off x="12039600" y="1128105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5F088579-1B02-7946-A6DE-18D6DE0D8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302317"/>
            <a:ext cx="7732367" cy="7123275"/>
          </a:xfrm>
          <a:prstGeom prst="rect">
            <a:avLst/>
          </a:prstGeo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A7827702-CCEB-AD49-8907-4518854F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545" y="2302318"/>
            <a:ext cx="8232069" cy="7299680"/>
          </a:xfrm>
          <a:prstGeom prst="rect">
            <a:avLst/>
          </a:prstGeom>
        </p:spPr>
      </p:pic>
      <p:sp>
        <p:nvSpPr>
          <p:cNvPr id="14" name="AutoShape 14">
            <a:extLst>
              <a:ext uri="{FF2B5EF4-FFF2-40B4-BE49-F238E27FC236}">
                <a16:creationId xmlns:a16="http://schemas.microsoft.com/office/drawing/2014/main" id="{10D2E050-4474-BC47-A005-E17C856F3FFD}"/>
              </a:ext>
            </a:extLst>
          </p:cNvPr>
          <p:cNvSpPr/>
          <p:nvPr/>
        </p:nvSpPr>
        <p:spPr>
          <a:xfrm>
            <a:off x="9625545" y="9601998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9FE9F8-4924-9D4D-BDCF-52CCAC637079}"/>
              </a:ext>
            </a:extLst>
          </p:cNvPr>
          <p:cNvCxnSpPr>
            <a:cxnSpLocks/>
          </p:cNvCxnSpPr>
          <p:nvPr/>
        </p:nvCxnSpPr>
        <p:spPr>
          <a:xfrm>
            <a:off x="9144000" y="1717594"/>
            <a:ext cx="0" cy="822650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909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13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64994" y="613640"/>
            <a:ext cx="9468082" cy="1125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en-US" sz="6500" spc="-175" dirty="0">
                <a:solidFill>
                  <a:srgbClr val="4701AD"/>
                </a:solidFill>
                <a:latin typeface="Georgia" panose="02040502050405020303" pitchFamily="18" charset="0"/>
              </a:rPr>
              <a:t>VALIDATION CHECK</a:t>
            </a:r>
          </a:p>
        </p:txBody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BC8F7BC0-AF81-4145-9481-B0926FC96820}"/>
              </a:ext>
            </a:extLst>
          </p:cNvPr>
          <p:cNvSpPr txBox="1"/>
          <p:nvPr/>
        </p:nvSpPr>
        <p:spPr>
          <a:xfrm>
            <a:off x="12039600" y="1128105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10D2E050-4474-BC47-A005-E17C856F3FFD}"/>
              </a:ext>
            </a:extLst>
          </p:cNvPr>
          <p:cNvSpPr/>
          <p:nvPr/>
        </p:nvSpPr>
        <p:spPr>
          <a:xfrm>
            <a:off x="2617632" y="9126735"/>
            <a:ext cx="11948932" cy="141470"/>
          </a:xfrm>
          <a:prstGeom prst="rect">
            <a:avLst/>
          </a:prstGeom>
          <a:solidFill>
            <a:srgbClr val="C59CFF"/>
          </a:solidFill>
        </p:spPr>
      </p: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C838422A-5C52-B847-AF54-445964350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628900"/>
            <a:ext cx="11685843" cy="630933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F691D0-4628-4F6E-872A-8DE6C949817C}"/>
              </a:ext>
            </a:extLst>
          </p:cNvPr>
          <p:cNvGrpSpPr/>
          <p:nvPr/>
        </p:nvGrpSpPr>
        <p:grpSpPr>
          <a:xfrm>
            <a:off x="16154400" y="8250435"/>
            <a:ext cx="1862255" cy="1752600"/>
            <a:chOff x="8043745" y="4011666"/>
            <a:chExt cx="943832" cy="943832"/>
          </a:xfrm>
        </p:grpSpPr>
        <p:pic>
          <p:nvPicPr>
            <p:cNvPr id="10" name="Picture 9" descr="Icon&#10;&#10;Description automatically generated">
              <a:extLst>
                <a:ext uri="{FF2B5EF4-FFF2-40B4-BE49-F238E27FC236}">
                  <a16:creationId xmlns:a16="http://schemas.microsoft.com/office/drawing/2014/main" id="{44EDA780-4039-42AD-9104-2D78419F1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3745" y="4011666"/>
              <a:ext cx="943832" cy="94383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A15CF0A-5D47-4B1B-868D-0BBB03D29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501" y="4011666"/>
              <a:ext cx="385646" cy="385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2236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14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64994" y="613640"/>
            <a:ext cx="9774401" cy="111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en-US" sz="6000" spc="-175" dirty="0">
                <a:solidFill>
                  <a:srgbClr val="4701AD"/>
                </a:solidFill>
                <a:latin typeface="Georgia" panose="02040502050405020303" pitchFamily="18" charset="0"/>
              </a:rPr>
              <a:t>CHAIN REPLACEMENT</a:t>
            </a:r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335BB91B-D1BB-F74C-A295-C16349B017E5}"/>
              </a:ext>
            </a:extLst>
          </p:cNvPr>
          <p:cNvSpPr/>
          <p:nvPr/>
        </p:nvSpPr>
        <p:spPr>
          <a:xfrm>
            <a:off x="304800" y="9601998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BC8F7BC0-AF81-4145-9481-B0926FC96820}"/>
              </a:ext>
            </a:extLst>
          </p:cNvPr>
          <p:cNvSpPr txBox="1"/>
          <p:nvPr/>
        </p:nvSpPr>
        <p:spPr>
          <a:xfrm>
            <a:off x="12715186" y="1111141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10D2E050-4474-BC47-A005-E17C856F3FFD}"/>
              </a:ext>
            </a:extLst>
          </p:cNvPr>
          <p:cNvSpPr/>
          <p:nvPr/>
        </p:nvSpPr>
        <p:spPr>
          <a:xfrm>
            <a:off x="9625545" y="9601998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9FE9F8-4924-9D4D-BDCF-52CCAC637079}"/>
              </a:ext>
            </a:extLst>
          </p:cNvPr>
          <p:cNvCxnSpPr>
            <a:cxnSpLocks/>
          </p:cNvCxnSpPr>
          <p:nvPr/>
        </p:nvCxnSpPr>
        <p:spPr>
          <a:xfrm>
            <a:off x="9144000" y="1717594"/>
            <a:ext cx="0" cy="822650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Content Placeholder 6">
            <a:extLst>
              <a:ext uri="{FF2B5EF4-FFF2-40B4-BE49-F238E27FC236}">
                <a16:creationId xmlns:a16="http://schemas.microsoft.com/office/drawing/2014/main" id="{30EAA7EE-DF4F-6141-BE91-DB9C4C8D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85239"/>
            <a:ext cx="7054847" cy="7116080"/>
          </a:xfrm>
          <a:prstGeom prst="rect">
            <a:avLst/>
          </a:prstGeom>
        </p:spPr>
      </p:pic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C1F819F8-76EF-014E-A4D7-535AFE095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545" y="2367131"/>
            <a:ext cx="8113516" cy="695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9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15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06647" y="523957"/>
            <a:ext cx="9698203" cy="111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en-US" sz="6000" spc="-175" dirty="0">
                <a:solidFill>
                  <a:srgbClr val="4701AD"/>
                </a:solidFill>
                <a:latin typeface="Georgia" panose="02040502050405020303" pitchFamily="18" charset="0"/>
              </a:rPr>
              <a:t>EXCEPTIONAL HANDLING</a:t>
            </a:r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335BB91B-D1BB-F74C-A295-C16349B017E5}"/>
              </a:ext>
            </a:extLst>
          </p:cNvPr>
          <p:cNvSpPr/>
          <p:nvPr/>
        </p:nvSpPr>
        <p:spPr>
          <a:xfrm>
            <a:off x="304800" y="9601998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BC8F7BC0-AF81-4145-9481-B0926FC96820}"/>
              </a:ext>
            </a:extLst>
          </p:cNvPr>
          <p:cNvSpPr txBox="1"/>
          <p:nvPr/>
        </p:nvSpPr>
        <p:spPr>
          <a:xfrm>
            <a:off x="12571034" y="1128105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10D2E050-4474-BC47-A005-E17C856F3FFD}"/>
              </a:ext>
            </a:extLst>
          </p:cNvPr>
          <p:cNvSpPr/>
          <p:nvPr/>
        </p:nvSpPr>
        <p:spPr>
          <a:xfrm>
            <a:off x="9625545" y="9601998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9FE9F8-4924-9D4D-BDCF-52CCAC637079}"/>
              </a:ext>
            </a:extLst>
          </p:cNvPr>
          <p:cNvCxnSpPr>
            <a:cxnSpLocks/>
          </p:cNvCxnSpPr>
          <p:nvPr/>
        </p:nvCxnSpPr>
        <p:spPr>
          <a:xfrm>
            <a:off x="9144000" y="1717594"/>
            <a:ext cx="0" cy="822650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D9CE2AA5-D8D3-9B4A-9194-911F8954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2" y="3162300"/>
            <a:ext cx="8412099" cy="5867400"/>
          </a:xfrm>
          <a:prstGeom prst="rect">
            <a:avLst/>
          </a:prstGeom>
        </p:spPr>
      </p:pic>
      <p:sp>
        <p:nvSpPr>
          <p:cNvPr id="13" name="Rectangle: Rounded Corners 3">
            <a:extLst>
              <a:ext uri="{FF2B5EF4-FFF2-40B4-BE49-F238E27FC236}">
                <a16:creationId xmlns:a16="http://schemas.microsoft.com/office/drawing/2014/main" id="{C99E8BC7-9A29-5347-BC21-C676B8A9C189}"/>
              </a:ext>
            </a:extLst>
          </p:cNvPr>
          <p:cNvSpPr/>
          <p:nvPr/>
        </p:nvSpPr>
        <p:spPr>
          <a:xfrm>
            <a:off x="1972779" y="2292779"/>
            <a:ext cx="4916565" cy="57903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INCORRECT PAN CARD FOR OTP GENERATION</a:t>
            </a:r>
            <a:endParaRPr lang="en-IN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B5F3727A-1ECC-6B43-B8AF-FD4EE870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376" y="3464214"/>
            <a:ext cx="8817837" cy="5480100"/>
          </a:xfrm>
          <a:prstGeom prst="rect">
            <a:avLst/>
          </a:prstGeom>
        </p:spPr>
      </p:pic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B8D1AC8B-2959-F148-812C-0317668EAB54}"/>
              </a:ext>
            </a:extLst>
          </p:cNvPr>
          <p:cNvSpPr/>
          <p:nvPr/>
        </p:nvSpPr>
        <p:spPr>
          <a:xfrm>
            <a:off x="11504836" y="2307231"/>
            <a:ext cx="4599072" cy="64734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SENDER’S/RECEIVER’S NAME IS INCORRECT</a:t>
            </a:r>
            <a:endParaRPr lang="en-IN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5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16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334297" y="517635"/>
            <a:ext cx="9774393" cy="111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en-US" sz="6000" spc="-175" dirty="0">
                <a:solidFill>
                  <a:srgbClr val="4701AD"/>
                </a:solidFill>
                <a:latin typeface="Georgia" panose="02040502050405020303" pitchFamily="18" charset="0"/>
              </a:rPr>
              <a:t>EXCEPTIONAL HANDLING</a:t>
            </a:r>
          </a:p>
        </p:txBody>
      </p:sp>
      <p:sp>
        <p:nvSpPr>
          <p:cNvPr id="28" name="AutoShape 14">
            <a:extLst>
              <a:ext uri="{FF2B5EF4-FFF2-40B4-BE49-F238E27FC236}">
                <a16:creationId xmlns:a16="http://schemas.microsoft.com/office/drawing/2014/main" id="{335BB91B-D1BB-F74C-A295-C16349B017E5}"/>
              </a:ext>
            </a:extLst>
          </p:cNvPr>
          <p:cNvSpPr/>
          <p:nvPr/>
        </p:nvSpPr>
        <p:spPr>
          <a:xfrm>
            <a:off x="304800" y="9601998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BC8F7BC0-AF81-4145-9481-B0926FC96820}"/>
              </a:ext>
            </a:extLst>
          </p:cNvPr>
          <p:cNvSpPr txBox="1"/>
          <p:nvPr/>
        </p:nvSpPr>
        <p:spPr>
          <a:xfrm>
            <a:off x="12715186" y="1128105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10D2E050-4474-BC47-A005-E17C856F3FFD}"/>
              </a:ext>
            </a:extLst>
          </p:cNvPr>
          <p:cNvSpPr/>
          <p:nvPr/>
        </p:nvSpPr>
        <p:spPr>
          <a:xfrm>
            <a:off x="9625545" y="9601998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9FE9F8-4924-9D4D-BDCF-52CCAC637079}"/>
              </a:ext>
            </a:extLst>
          </p:cNvPr>
          <p:cNvCxnSpPr>
            <a:cxnSpLocks/>
          </p:cNvCxnSpPr>
          <p:nvPr/>
        </p:nvCxnSpPr>
        <p:spPr>
          <a:xfrm>
            <a:off x="9144000" y="1717594"/>
            <a:ext cx="0" cy="822650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C7C1B363-0BB2-724B-A2AC-5366ED2CC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2" y="3051082"/>
            <a:ext cx="8522902" cy="6162714"/>
          </a:xfrm>
          <a:prstGeom prst="rect">
            <a:avLst/>
          </a:prstGeom>
        </p:spPr>
      </p:pic>
      <p:sp>
        <p:nvSpPr>
          <p:cNvPr id="17" name="Rectangle: Rounded Corners 3">
            <a:extLst>
              <a:ext uri="{FF2B5EF4-FFF2-40B4-BE49-F238E27FC236}">
                <a16:creationId xmlns:a16="http://schemas.microsoft.com/office/drawing/2014/main" id="{4C855C0D-5BF5-9F4D-961A-DC87D196705F}"/>
              </a:ext>
            </a:extLst>
          </p:cNvPr>
          <p:cNvSpPr/>
          <p:nvPr/>
        </p:nvSpPr>
        <p:spPr>
          <a:xfrm>
            <a:off x="2514600" y="2229669"/>
            <a:ext cx="4109171" cy="40714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OTP VERIFICATION FAILED</a:t>
            </a:r>
            <a:endParaRPr lang="en-IN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23" name="Content Placeholder 6">
            <a:extLst>
              <a:ext uri="{FF2B5EF4-FFF2-40B4-BE49-F238E27FC236}">
                <a16:creationId xmlns:a16="http://schemas.microsoft.com/office/drawing/2014/main" id="{AD6C5415-809C-F740-B85F-5DB11C3C8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3121094"/>
            <a:ext cx="8471774" cy="6282623"/>
          </a:xfrm>
          <a:prstGeom prst="rect">
            <a:avLst/>
          </a:prstGeom>
        </p:spPr>
      </p:pic>
      <p:sp>
        <p:nvSpPr>
          <p:cNvPr id="25" name="Rectangle: Rounded Corners 3">
            <a:extLst>
              <a:ext uri="{FF2B5EF4-FFF2-40B4-BE49-F238E27FC236}">
                <a16:creationId xmlns:a16="http://schemas.microsoft.com/office/drawing/2014/main" id="{ECCC30C2-CDD0-A843-9763-A71A8372B406}"/>
              </a:ext>
            </a:extLst>
          </p:cNvPr>
          <p:cNvSpPr/>
          <p:nvPr/>
        </p:nvSpPr>
        <p:spPr>
          <a:xfrm>
            <a:off x="11430000" y="2229669"/>
            <a:ext cx="4522527" cy="54868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13000"/>
              </a:lnSpc>
            </a:pPr>
            <a:r>
              <a:rPr lang="en-IN" sz="1400" b="1" dirty="0">
                <a:solidFill>
                  <a:schemeClr val="bg1"/>
                </a:solidFill>
                <a:latin typeface="Georgia" panose="02040502050405020303" pitchFamily="18" charset="0"/>
              </a:rPr>
              <a:t>INCORRECT PAN CARD DETAILS FOR TRANASCTION INITIATION</a:t>
            </a:r>
            <a:endParaRPr lang="en-IN" sz="14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927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8654">
            <a:off x="12462750" y="-5654684"/>
            <a:ext cx="12394995" cy="1267868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9856" y="9227552"/>
            <a:ext cx="978141" cy="945148"/>
            <a:chOff x="0" y="0"/>
            <a:chExt cx="1304188" cy="1260197"/>
          </a:xfrm>
        </p:grpSpPr>
        <p:sp>
          <p:nvSpPr>
            <p:cNvPr id="9" name="AutoShape 9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304188" cy="107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400" dirty="0">
                  <a:solidFill>
                    <a:srgbClr val="4701AD"/>
                  </a:solidFill>
                  <a:latin typeface="Georgia" panose="02040502050405020303" pitchFamily="18" charset="0"/>
                </a:rPr>
                <a:t>17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1056495" y="9835044"/>
            <a:ext cx="7159832" cy="141470"/>
          </a:xfrm>
          <a:prstGeom prst="rect">
            <a:avLst/>
          </a:prstGeom>
          <a:solidFill>
            <a:srgbClr val="C59CFF"/>
          </a:solidFill>
        </p:spPr>
      </p:sp>
      <p:sp>
        <p:nvSpPr>
          <p:cNvPr id="197" name="TextBox 8">
            <a:extLst>
              <a:ext uri="{FF2B5EF4-FFF2-40B4-BE49-F238E27FC236}">
                <a16:creationId xmlns:a16="http://schemas.microsoft.com/office/drawing/2014/main" id="{204687BD-9ED5-471E-9C40-92143FC2E77E}"/>
              </a:ext>
            </a:extLst>
          </p:cNvPr>
          <p:cNvSpPr txBox="1"/>
          <p:nvPr/>
        </p:nvSpPr>
        <p:spPr>
          <a:xfrm>
            <a:off x="588926" y="759378"/>
            <a:ext cx="15255313" cy="1152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3000"/>
              </a:lnSpc>
            </a:pPr>
            <a:r>
              <a:rPr lang="en-US" sz="7200" spc="-175" dirty="0">
                <a:solidFill>
                  <a:srgbClr val="4701AD"/>
                </a:solidFill>
                <a:latin typeface="Georgia" panose="02040502050405020303" pitchFamily="18" charset="0"/>
              </a:rPr>
              <a:t>FUTURE PROSPECTS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09694257-6075-4D34-8037-DF96AEE89083}"/>
              </a:ext>
            </a:extLst>
          </p:cNvPr>
          <p:cNvSpPr txBox="1"/>
          <p:nvPr/>
        </p:nvSpPr>
        <p:spPr>
          <a:xfrm>
            <a:off x="1361212" y="9492752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FD585ABA-0A19-4878-8B73-7C2DDBE5B05B}"/>
              </a:ext>
            </a:extLst>
          </p:cNvPr>
          <p:cNvSpPr txBox="1"/>
          <p:nvPr/>
        </p:nvSpPr>
        <p:spPr>
          <a:xfrm>
            <a:off x="661002" y="2628900"/>
            <a:ext cx="12083933" cy="37010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701AD"/>
                </a:solidFill>
                <a:latin typeface="Georgia" panose="02040502050405020303" pitchFamily="18" charset="0"/>
              </a:rPr>
              <a:t>Security through Verification</a:t>
            </a:r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701AD"/>
                </a:solidFill>
                <a:latin typeface="Georgia" panose="02040502050405020303" pitchFamily="18" charset="0"/>
              </a:rPr>
              <a:t>A new token economy</a:t>
            </a:r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701AD"/>
                </a:solidFill>
                <a:latin typeface="Georgia" panose="02040502050405020303" pitchFamily="18" charset="0"/>
              </a:rPr>
              <a:t>Digital Identity solutions</a:t>
            </a:r>
          </a:p>
          <a:p>
            <a:pPr marL="342900" indent="-34290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4701AD"/>
                </a:solidFill>
                <a:latin typeface="Georgia" panose="02040502050405020303" pitchFamily="18" charset="0"/>
              </a:rPr>
              <a:t>Smart Contracts</a:t>
            </a:r>
          </a:p>
          <a:p>
            <a:pPr>
              <a:lnSpc>
                <a:spcPts val="3079"/>
              </a:lnSpc>
            </a:pPr>
            <a:endParaRPr lang="en-US" sz="2800" dirty="0">
              <a:solidFill>
                <a:srgbClr val="4701AD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32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534400" y="8267700"/>
            <a:ext cx="7761500" cy="1248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80"/>
              </a:lnSpc>
            </a:pPr>
            <a:r>
              <a:rPr lang="en-US" sz="8800" u="sng" spc="-175">
                <a:solidFill>
                  <a:srgbClr val="4701AD"/>
                </a:solidFill>
                <a:latin typeface="Georgia" panose="02040502050405020303" pitchFamily="18" charset="0"/>
              </a:rPr>
              <a:t>Thank You</a:t>
            </a:r>
            <a:endParaRPr lang="en-US" sz="8800" u="sng" spc="-175" dirty="0">
              <a:solidFill>
                <a:srgbClr val="4701AD"/>
              </a:solidFill>
              <a:latin typeface="Georgia" panose="02040502050405020303" pitchFamily="18" charset="0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2881301">
            <a:off x="10086609" y="-4232739"/>
            <a:ext cx="10790806" cy="1103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03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980573" flipH="1">
            <a:off x="-4781367" y="-11829"/>
            <a:ext cx="15346502" cy="557373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599194" y="1114425"/>
            <a:ext cx="9612481" cy="2470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80"/>
              </a:lnSpc>
            </a:pPr>
            <a:r>
              <a:rPr lang="en-US" sz="8000" u="sng" spc="-175" dirty="0">
                <a:solidFill>
                  <a:srgbClr val="4701AD"/>
                </a:solidFill>
                <a:latin typeface="Georgia" panose="02040502050405020303" pitchFamily="18" charset="0"/>
              </a:rPr>
              <a:t>PRESENTATION HIGHLIGHTS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599194" y="3785583"/>
            <a:ext cx="9612481" cy="5472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701AD"/>
                </a:solidFill>
                <a:latin typeface="Georgia" panose="02040502050405020303" pitchFamily="18" charset="0"/>
              </a:rPr>
              <a:t>Overview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701AD"/>
                </a:solidFill>
                <a:latin typeface="Georgia" panose="02040502050405020303" pitchFamily="18" charset="0"/>
              </a:rPr>
              <a:t>Problem Statement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701AD"/>
                </a:solidFill>
                <a:latin typeface="Georgia" panose="02040502050405020303" pitchFamily="18" charset="0"/>
              </a:rPr>
              <a:t>Why Indian Government needs Blockchain?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701AD"/>
                </a:solidFill>
                <a:latin typeface="Georgia" panose="02040502050405020303" pitchFamily="18" charset="0"/>
              </a:rPr>
              <a:t>Coin Specification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701AD"/>
                </a:solidFill>
                <a:latin typeface="Georgia" panose="02040502050405020303" pitchFamily="18" charset="0"/>
              </a:rPr>
              <a:t>Process Flow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701AD"/>
                </a:solidFill>
                <a:latin typeface="Georgia" panose="02040502050405020303" pitchFamily="18" charset="0"/>
              </a:rPr>
              <a:t>OTP Generation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701AD"/>
                </a:solidFill>
                <a:latin typeface="Georgia" panose="02040502050405020303" pitchFamily="18" charset="0"/>
              </a:rPr>
              <a:t>Transaction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701AD"/>
                </a:solidFill>
                <a:latin typeface="Georgia" panose="02040502050405020303" pitchFamily="18" charset="0"/>
              </a:rPr>
              <a:t>Validation Check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701AD"/>
                </a:solidFill>
                <a:latin typeface="Georgia" panose="02040502050405020303" pitchFamily="18" charset="0"/>
              </a:rPr>
              <a:t>Exceptional Handling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4701AD"/>
                </a:solidFill>
                <a:latin typeface="Georgia" panose="02040502050405020303" pitchFamily="18" charset="0"/>
              </a:rPr>
              <a:t>Future Prospects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1127540" cy="945148"/>
            <a:chOff x="0" y="0"/>
            <a:chExt cx="1503386" cy="126019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503386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>
                  <a:solidFill>
                    <a:srgbClr val="4701AD"/>
                  </a:solidFill>
                  <a:latin typeface="Georgia" panose="02040502050405020303" pitchFamily="18" charset="0"/>
                </a:rPr>
                <a:t>02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9" name="TextBox 4">
            <a:extLst>
              <a:ext uri="{FF2B5EF4-FFF2-40B4-BE49-F238E27FC236}">
                <a16:creationId xmlns:a16="http://schemas.microsoft.com/office/drawing/2014/main" id="{6DF36F16-0635-514D-A6EC-295E22A6A726}"/>
              </a:ext>
            </a:extLst>
          </p:cNvPr>
          <p:cNvSpPr txBox="1"/>
          <p:nvPr/>
        </p:nvSpPr>
        <p:spPr>
          <a:xfrm>
            <a:off x="1028700" y="9098416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721389" y="7857526"/>
            <a:ext cx="8815797" cy="127063"/>
          </a:xfrm>
          <a:prstGeom prst="rect">
            <a:avLst/>
          </a:prstGeom>
          <a:solidFill>
            <a:srgbClr val="C59CFF"/>
          </a:solidFill>
        </p:spPr>
      </p:sp>
      <p:grpSp>
        <p:nvGrpSpPr>
          <p:cNvPr id="4" name="Group 4"/>
          <p:cNvGrpSpPr/>
          <p:nvPr/>
        </p:nvGrpSpPr>
        <p:grpSpPr>
          <a:xfrm>
            <a:off x="9829800" y="2895596"/>
            <a:ext cx="7811601" cy="4757678"/>
            <a:chOff x="-232697" y="226362"/>
            <a:chExt cx="10415468" cy="6343571"/>
          </a:xfrm>
        </p:grpSpPr>
        <p:sp>
          <p:nvSpPr>
            <p:cNvPr id="5" name="TextBox 5"/>
            <p:cNvSpPr txBox="1"/>
            <p:nvPr/>
          </p:nvSpPr>
          <p:spPr>
            <a:xfrm>
              <a:off x="70223" y="226362"/>
              <a:ext cx="10112548" cy="16585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en-US" sz="8800" spc="-175" dirty="0">
                  <a:solidFill>
                    <a:srgbClr val="4701AD"/>
                  </a:solidFill>
                  <a:latin typeface="Georgia" panose="02040502050405020303" pitchFamily="18" charset="0"/>
                </a:rPr>
                <a:t>OVERVIEW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232697" y="2227633"/>
              <a:ext cx="10112548" cy="434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2400" b="1" dirty="0">
                  <a:solidFill>
                    <a:srgbClr val="4701AD"/>
                  </a:solidFill>
                  <a:latin typeface="Georgia" panose="02040502050405020303" pitchFamily="18" charset="0"/>
                </a:rPr>
                <a:t>Digital Wallet </a:t>
              </a:r>
              <a:r>
                <a:rPr lang="en-IN" sz="2400" dirty="0">
                  <a:solidFill>
                    <a:srgbClr val="4701AD"/>
                  </a:solidFill>
                  <a:latin typeface="Georgia" panose="02040502050405020303" pitchFamily="18" charset="0"/>
                </a:rPr>
                <a:t>is used to store bitcoins or other cryptocurrencies that are bought by any user. </a:t>
              </a: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2400" dirty="0">
                  <a:solidFill>
                    <a:srgbClr val="4701AD"/>
                  </a:solidFill>
                  <a:latin typeface="Georgia" panose="02040502050405020303" pitchFamily="18" charset="0"/>
                </a:rPr>
                <a:t>As the signature is cryptographically signed, transactions are highly secured.</a:t>
              </a:r>
            </a:p>
            <a:p>
              <a:pPr marL="34290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IN" sz="2400" b="1" dirty="0">
                  <a:solidFill>
                    <a:srgbClr val="4701AD"/>
                  </a:solidFill>
                  <a:latin typeface="Georgia" panose="02040502050405020303" pitchFamily="18" charset="0"/>
                </a:rPr>
                <a:t>Proof-of-work</a:t>
              </a:r>
              <a:r>
                <a:rPr lang="en-IN" sz="2400" dirty="0">
                  <a:solidFill>
                    <a:srgbClr val="4701AD"/>
                  </a:solidFill>
                  <a:latin typeface="Georgia" panose="02040502050405020303" pitchFamily="18" charset="0"/>
                </a:rPr>
                <a:t> algorithm is used to confirm the transaction and creates a new block to the chain. 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8" name="AutoShape 8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03</a:t>
              </a: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996F74F9-835F-A947-BCAC-09596E713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89" y="2277963"/>
            <a:ext cx="8815797" cy="531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693E6C4E-6E78-864C-B9A3-5EC241FCF2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222" y="8420100"/>
            <a:ext cx="1706079" cy="1706079"/>
          </a:xfrm>
          <a:prstGeom prst="rect">
            <a:avLst/>
          </a:prstGeom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B6855F85-F6C9-1241-B873-A21BE3C581CF}"/>
              </a:ext>
            </a:extLst>
          </p:cNvPr>
          <p:cNvSpPr txBox="1"/>
          <p:nvPr/>
        </p:nvSpPr>
        <p:spPr>
          <a:xfrm>
            <a:off x="12268200" y="1121066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6195" y="2664520"/>
            <a:ext cx="8267699" cy="5720072"/>
            <a:chOff x="-1" y="85725"/>
            <a:chExt cx="11023599" cy="5764858"/>
          </a:xfrm>
        </p:grpSpPr>
        <p:sp>
          <p:nvSpPr>
            <p:cNvPr id="3" name="TextBox 3"/>
            <p:cNvSpPr txBox="1"/>
            <p:nvPr/>
          </p:nvSpPr>
          <p:spPr>
            <a:xfrm>
              <a:off x="0" y="85725"/>
              <a:ext cx="9410595" cy="2507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en-US" sz="8800" spc="-175" dirty="0">
                  <a:solidFill>
                    <a:srgbClr val="4701AD"/>
                  </a:solidFill>
                  <a:latin typeface="Georgia" panose="02040502050405020303" pitchFamily="18" charset="0"/>
                </a:rPr>
                <a:t>PROBLEM STATEMENT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" y="2672659"/>
              <a:ext cx="11023599" cy="31779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IN" sz="2800" dirty="0">
                  <a:solidFill>
                    <a:srgbClr val="4701AD"/>
                  </a:solidFill>
                  <a:latin typeface="Georgia" panose="02040502050405020303" pitchFamily="18" charset="0"/>
                </a:rPr>
                <a:t>Indian Government has issued a set of virtual currency and it wants to track the transactions performed with it. So, in order to achieve this goal it has mandated to authenticate the transactions with a valid Pan Card ID.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01238" flipH="1">
            <a:off x="10010288" y="1640824"/>
            <a:ext cx="10970135" cy="10840857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28700" y="1028700"/>
            <a:ext cx="956799" cy="945148"/>
            <a:chOff x="0" y="0"/>
            <a:chExt cx="1275731" cy="1260197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275731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04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D9E689CA-58C1-F948-983B-BED8937040B3}"/>
              </a:ext>
            </a:extLst>
          </p:cNvPr>
          <p:cNvSpPr txBox="1"/>
          <p:nvPr/>
        </p:nvSpPr>
        <p:spPr>
          <a:xfrm>
            <a:off x="2685580" y="1298421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</p:spTree>
    <p:extLst>
      <p:ext uri="{BB962C8B-B14F-4D97-AF65-F5344CB8AC3E}">
        <p14:creationId xmlns:p14="http://schemas.microsoft.com/office/powerpoint/2010/main" val="1070533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8654">
            <a:off x="12342829" y="-5654684"/>
            <a:ext cx="12394995" cy="1267868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9856" y="9227552"/>
            <a:ext cx="978141" cy="945148"/>
            <a:chOff x="0" y="0"/>
            <a:chExt cx="1304188" cy="1260197"/>
          </a:xfrm>
        </p:grpSpPr>
        <p:sp>
          <p:nvSpPr>
            <p:cNvPr id="9" name="AutoShape 9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1304188" cy="1073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400" dirty="0">
                  <a:solidFill>
                    <a:srgbClr val="4701AD"/>
                  </a:solidFill>
                  <a:latin typeface="Georgia" panose="02040502050405020303" pitchFamily="18" charset="0"/>
                </a:rPr>
                <a:t>05</a:t>
              </a: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1056495" y="9835044"/>
            <a:ext cx="7159832" cy="141470"/>
          </a:xfrm>
          <a:prstGeom prst="rect">
            <a:avLst/>
          </a:prstGeom>
          <a:solidFill>
            <a:srgbClr val="C59CFF"/>
          </a:solidFill>
        </p:spPr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62FD02DF-6581-4C7F-A023-2048833A40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34000" y="2122471"/>
            <a:ext cx="7159832" cy="7131457"/>
          </a:xfrm>
          <a:prstGeom prst="rect">
            <a:avLst/>
          </a:prstGeom>
        </p:spPr>
      </p:pic>
      <p:sp>
        <p:nvSpPr>
          <p:cNvPr id="192" name="TextBox 5">
            <a:extLst>
              <a:ext uri="{FF2B5EF4-FFF2-40B4-BE49-F238E27FC236}">
                <a16:creationId xmlns:a16="http://schemas.microsoft.com/office/drawing/2014/main" id="{26F2469C-BF26-40A6-B801-D0663BDD8EBE}"/>
              </a:ext>
            </a:extLst>
          </p:cNvPr>
          <p:cNvSpPr txBox="1"/>
          <p:nvPr/>
        </p:nvSpPr>
        <p:spPr>
          <a:xfrm>
            <a:off x="7211464" y="1589255"/>
            <a:ext cx="3404903" cy="44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2800" b="1" dirty="0">
                <a:solidFill>
                  <a:srgbClr val="4701AD"/>
                </a:solidFill>
                <a:latin typeface="Georgia" panose="02040502050405020303" pitchFamily="18" charset="0"/>
              </a:rPr>
              <a:t>SECURE</a:t>
            </a:r>
          </a:p>
        </p:txBody>
      </p:sp>
      <p:sp>
        <p:nvSpPr>
          <p:cNvPr id="193" name="TextBox 5">
            <a:extLst>
              <a:ext uri="{FF2B5EF4-FFF2-40B4-BE49-F238E27FC236}">
                <a16:creationId xmlns:a16="http://schemas.microsoft.com/office/drawing/2014/main" id="{F271A3E8-24EB-478F-9A9A-303CFCA1025F}"/>
              </a:ext>
            </a:extLst>
          </p:cNvPr>
          <p:cNvSpPr txBox="1"/>
          <p:nvPr/>
        </p:nvSpPr>
        <p:spPr>
          <a:xfrm>
            <a:off x="2039119" y="3838078"/>
            <a:ext cx="3404903" cy="1422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2800" b="1" dirty="0">
                <a:solidFill>
                  <a:srgbClr val="4701AD"/>
                </a:solidFill>
                <a:latin typeface="Georgia" panose="02040502050405020303" pitchFamily="18" charset="0"/>
              </a:rPr>
              <a:t>INCREASED EFFICIENCY AND SPEED</a:t>
            </a:r>
          </a:p>
        </p:txBody>
      </p:sp>
      <p:sp>
        <p:nvSpPr>
          <p:cNvPr id="194" name="TextBox 5">
            <a:extLst>
              <a:ext uri="{FF2B5EF4-FFF2-40B4-BE49-F238E27FC236}">
                <a16:creationId xmlns:a16="http://schemas.microsoft.com/office/drawing/2014/main" id="{4D9A1CDD-7ACB-4F79-B16F-32125164A75B}"/>
              </a:ext>
            </a:extLst>
          </p:cNvPr>
          <p:cNvSpPr txBox="1"/>
          <p:nvPr/>
        </p:nvSpPr>
        <p:spPr>
          <a:xfrm>
            <a:off x="12220522" y="4352439"/>
            <a:ext cx="3404903" cy="44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2800" b="1" dirty="0">
                <a:solidFill>
                  <a:srgbClr val="4701AD"/>
                </a:solidFill>
                <a:latin typeface="Georgia" panose="02040502050405020303" pitchFamily="18" charset="0"/>
              </a:rPr>
              <a:t>TRANSPARENCY</a:t>
            </a:r>
          </a:p>
        </p:txBody>
      </p:sp>
      <p:sp>
        <p:nvSpPr>
          <p:cNvPr id="195" name="TextBox 5">
            <a:extLst>
              <a:ext uri="{FF2B5EF4-FFF2-40B4-BE49-F238E27FC236}">
                <a16:creationId xmlns:a16="http://schemas.microsoft.com/office/drawing/2014/main" id="{CD70628B-BA8B-4F74-8FBC-B1F3BAA5C712}"/>
              </a:ext>
            </a:extLst>
          </p:cNvPr>
          <p:cNvSpPr txBox="1"/>
          <p:nvPr/>
        </p:nvSpPr>
        <p:spPr>
          <a:xfrm>
            <a:off x="3124200" y="8442173"/>
            <a:ext cx="3733205" cy="448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2800" b="1" dirty="0">
                <a:solidFill>
                  <a:srgbClr val="4701AD"/>
                </a:solidFill>
                <a:latin typeface="Georgia" panose="02040502050405020303" pitchFamily="18" charset="0"/>
              </a:rPr>
              <a:t>ACCOUNTABILITY</a:t>
            </a:r>
          </a:p>
        </p:txBody>
      </p:sp>
      <p:sp>
        <p:nvSpPr>
          <p:cNvPr id="196" name="TextBox 5">
            <a:extLst>
              <a:ext uri="{FF2B5EF4-FFF2-40B4-BE49-F238E27FC236}">
                <a16:creationId xmlns:a16="http://schemas.microsoft.com/office/drawing/2014/main" id="{14DE61D9-BAAD-4C00-8B3F-FB83BEF269B4}"/>
              </a:ext>
            </a:extLst>
          </p:cNvPr>
          <p:cNvSpPr txBox="1"/>
          <p:nvPr/>
        </p:nvSpPr>
        <p:spPr>
          <a:xfrm>
            <a:off x="10972800" y="8364373"/>
            <a:ext cx="3404903" cy="44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2800" b="1" dirty="0">
                <a:solidFill>
                  <a:srgbClr val="4701AD"/>
                </a:solidFill>
                <a:latin typeface="Georgia" panose="02040502050405020303" pitchFamily="18" charset="0"/>
              </a:rPr>
              <a:t>REDUCED COST</a:t>
            </a:r>
          </a:p>
        </p:txBody>
      </p:sp>
      <p:sp>
        <p:nvSpPr>
          <p:cNvPr id="197" name="TextBox 8">
            <a:extLst>
              <a:ext uri="{FF2B5EF4-FFF2-40B4-BE49-F238E27FC236}">
                <a16:creationId xmlns:a16="http://schemas.microsoft.com/office/drawing/2014/main" id="{204687BD-9ED5-471E-9C40-92143FC2E77E}"/>
              </a:ext>
            </a:extLst>
          </p:cNvPr>
          <p:cNvSpPr txBox="1"/>
          <p:nvPr/>
        </p:nvSpPr>
        <p:spPr>
          <a:xfrm>
            <a:off x="533400" y="310486"/>
            <a:ext cx="15255313" cy="2204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13000"/>
              </a:lnSpc>
            </a:pPr>
            <a:r>
              <a:rPr lang="en-US" sz="6600" spc="-175" dirty="0">
                <a:solidFill>
                  <a:srgbClr val="4701AD"/>
                </a:solidFill>
                <a:latin typeface="Georgia" panose="02040502050405020303" pitchFamily="18" charset="0"/>
              </a:rPr>
              <a:t>WHY INDIAN GOVERNMENT NEEDS BLOCKCHAIN?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09694257-6075-4D34-8037-DF96AEE89083}"/>
              </a:ext>
            </a:extLst>
          </p:cNvPr>
          <p:cNvSpPr txBox="1"/>
          <p:nvPr/>
        </p:nvSpPr>
        <p:spPr>
          <a:xfrm>
            <a:off x="1361212" y="9492752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</p:spTree>
    <p:extLst>
      <p:ext uri="{BB962C8B-B14F-4D97-AF65-F5344CB8AC3E}">
        <p14:creationId xmlns:p14="http://schemas.microsoft.com/office/powerpoint/2010/main" val="143195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790938">
            <a:off x="-6854719" y="-948284"/>
            <a:ext cx="13572198" cy="1336551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522287" y="2400300"/>
            <a:ext cx="8514646" cy="7054656"/>
            <a:chOff x="0" y="85725"/>
            <a:chExt cx="11352861" cy="7551811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1352861" cy="2663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en-US" sz="8800" spc="-175" dirty="0">
                  <a:solidFill>
                    <a:srgbClr val="4701AD"/>
                  </a:solidFill>
                  <a:latin typeface="Georgia" panose="02040502050405020303" pitchFamily="18" charset="0"/>
                </a:rPr>
                <a:t>COIN SPECIFICATION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39918"/>
              <a:ext cx="11352861" cy="4397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ct val="150000"/>
                </a:lnSpc>
                <a:spcBef>
                  <a:spcPts val="80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rgbClr val="4701AD"/>
                  </a:solidFill>
                  <a:latin typeface="Georgia" panose="02040502050405020303" pitchFamily="18" charset="0"/>
                </a:rPr>
                <a:t>Sender’s and receiver's pan card for verification and tracking</a:t>
              </a:r>
            </a:p>
            <a:p>
              <a:pPr marL="342900" indent="-342900">
                <a:lnSpc>
                  <a:spcPct val="150000"/>
                </a:lnSpc>
                <a:spcBef>
                  <a:spcPts val="80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rgbClr val="4701AD"/>
                  </a:solidFill>
                  <a:latin typeface="Georgia" panose="02040502050405020303" pitchFamily="18" charset="0"/>
                </a:rPr>
                <a:t>Email based OTP verification on registered email id (on the Pan Card) for added security </a:t>
              </a:r>
            </a:p>
            <a:p>
              <a:pPr marL="342900" indent="-342900">
                <a:lnSpc>
                  <a:spcPct val="150000"/>
                </a:lnSpc>
                <a:spcBef>
                  <a:spcPts val="80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rgbClr val="4701AD"/>
                  </a:solidFill>
                  <a:latin typeface="Georgia" panose="02040502050405020303" pitchFamily="18" charset="0"/>
                </a:rPr>
                <a:t>Sender’s and receiver’s name authentication</a:t>
              </a:r>
            </a:p>
            <a:p>
              <a:pPr>
                <a:lnSpc>
                  <a:spcPts val="3079"/>
                </a:lnSpc>
              </a:pPr>
              <a:endParaRPr lang="en-US" sz="2800" dirty="0">
                <a:solidFill>
                  <a:srgbClr val="4701AD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557264" y="1028700"/>
            <a:ext cx="956799" cy="945148"/>
            <a:chOff x="0" y="0"/>
            <a:chExt cx="1275731" cy="1260197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1275731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06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10" name="TextBox 4">
            <a:extLst>
              <a:ext uri="{FF2B5EF4-FFF2-40B4-BE49-F238E27FC236}">
                <a16:creationId xmlns:a16="http://schemas.microsoft.com/office/drawing/2014/main" id="{19B1E758-6E82-C94C-A2A4-A8AD68B72ED0}"/>
              </a:ext>
            </a:extLst>
          </p:cNvPr>
          <p:cNvSpPr txBox="1"/>
          <p:nvPr/>
        </p:nvSpPr>
        <p:spPr>
          <a:xfrm>
            <a:off x="9906000" y="1298421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</p:spTree>
    <p:extLst>
      <p:ext uri="{BB962C8B-B14F-4D97-AF65-F5344CB8AC3E}">
        <p14:creationId xmlns:p14="http://schemas.microsoft.com/office/powerpoint/2010/main" val="279572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14"/>
          <p:cNvSpPr/>
          <p:nvPr/>
        </p:nvSpPr>
        <p:spPr>
          <a:xfrm>
            <a:off x="1781891" y="8638603"/>
            <a:ext cx="6848803" cy="141470"/>
          </a:xfrm>
          <a:prstGeom prst="rect">
            <a:avLst/>
          </a:prstGeom>
          <a:solidFill>
            <a:srgbClr val="C59CFF"/>
          </a:solidFill>
        </p:spPr>
      </p:sp>
      <p:sp>
        <p:nvSpPr>
          <p:cNvPr id="15" name="AutoShape 15"/>
          <p:cNvSpPr/>
          <p:nvPr/>
        </p:nvSpPr>
        <p:spPr>
          <a:xfrm>
            <a:off x="10711341" y="8638603"/>
            <a:ext cx="6173979" cy="141470"/>
          </a:xfrm>
          <a:prstGeom prst="rect">
            <a:avLst/>
          </a:prstGeom>
          <a:solidFill>
            <a:srgbClr val="C59CFF"/>
          </a:solidFill>
        </p:spPr>
      </p:sp>
      <p:sp>
        <p:nvSpPr>
          <p:cNvPr id="17" name="TextBox 17"/>
          <p:cNvSpPr txBox="1"/>
          <p:nvPr/>
        </p:nvSpPr>
        <p:spPr>
          <a:xfrm>
            <a:off x="-685800" y="448146"/>
            <a:ext cx="8895360" cy="11705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680"/>
              </a:lnSpc>
            </a:pPr>
            <a:r>
              <a:rPr lang="en-US" sz="8000" spc="-175" dirty="0">
                <a:solidFill>
                  <a:srgbClr val="4701AD"/>
                </a:solidFill>
                <a:latin typeface="Georgia" panose="02040502050405020303" pitchFamily="18" charset="0"/>
              </a:rPr>
              <a:t>PROCESS FLOW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281159" y="1028700"/>
            <a:ext cx="978141" cy="945148"/>
            <a:chOff x="0" y="0"/>
            <a:chExt cx="1304188" cy="1260197"/>
          </a:xfrm>
        </p:grpSpPr>
        <p:sp>
          <p:nvSpPr>
            <p:cNvPr id="19" name="AutoShape 19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07</a:t>
              </a:r>
            </a:p>
          </p:txBody>
        </p:sp>
      </p:grp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44F579E2-29AB-1540-B96C-13888BCF24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921669"/>
              </p:ext>
            </p:extLst>
          </p:nvPr>
        </p:nvGraphicFramePr>
        <p:xfrm>
          <a:off x="1216504" y="3411176"/>
          <a:ext cx="7979578" cy="50851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EC3B4A4B-E7EE-1449-9C9E-B57EB1736F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47" y="4039504"/>
            <a:ext cx="401603" cy="401603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312C410D-4CBA-D24B-A1B0-C1888A92FB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5950990"/>
            <a:ext cx="401604" cy="401604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0C489373-ECEA-FB4D-9E3E-A4D17DE3ECF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80" y="7949822"/>
            <a:ext cx="297060" cy="297060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6B485D74-D880-6542-BE67-4C34D75C75E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784" y="8067328"/>
            <a:ext cx="326797" cy="326797"/>
          </a:xfrm>
          <a:prstGeom prst="rect">
            <a:avLst/>
          </a:prstGeom>
        </p:spPr>
      </p:pic>
      <p:pic>
        <p:nvPicPr>
          <p:cNvPr id="46" name="Picture 45" descr="Icon&#10;&#10;Description automatically generated">
            <a:extLst>
              <a:ext uri="{FF2B5EF4-FFF2-40B4-BE49-F238E27FC236}">
                <a16:creationId xmlns:a16="http://schemas.microsoft.com/office/drawing/2014/main" id="{4B1F26C9-AAD4-F84E-A15F-7FE21F04778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830882"/>
            <a:ext cx="320910" cy="320910"/>
          </a:xfrm>
          <a:prstGeom prst="rect">
            <a:avLst/>
          </a:prstGeom>
        </p:spPr>
      </p:pic>
      <p:graphicFrame>
        <p:nvGraphicFramePr>
          <p:cNvPr id="49" name="Diagram 48">
            <a:extLst>
              <a:ext uri="{FF2B5EF4-FFF2-40B4-BE49-F238E27FC236}">
                <a16:creationId xmlns:a16="http://schemas.microsoft.com/office/drawing/2014/main" id="{EE71D617-F455-E244-AAE0-35B3B6EB4C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422402"/>
              </p:ext>
            </p:extLst>
          </p:nvPr>
        </p:nvGraphicFramePr>
        <p:xfrm>
          <a:off x="9879709" y="3417852"/>
          <a:ext cx="7629738" cy="4976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7D5EBAC3-200E-0E4F-9396-8B745C085B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123" y="3853081"/>
            <a:ext cx="401603" cy="401603"/>
          </a:xfrm>
          <a:prstGeom prst="rect">
            <a:avLst/>
          </a:prstGeom>
        </p:spPr>
      </p:pic>
      <p:pic>
        <p:nvPicPr>
          <p:cNvPr id="51" name="Picture 50" descr="Icon&#10;&#10;Description automatically generated">
            <a:extLst>
              <a:ext uri="{FF2B5EF4-FFF2-40B4-BE49-F238E27FC236}">
                <a16:creationId xmlns:a16="http://schemas.microsoft.com/office/drawing/2014/main" id="{1F03C7CF-2F04-D243-B81F-FC28563282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0" y="6649654"/>
            <a:ext cx="401604" cy="401604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AB8E9B27-3468-EA4E-8B3D-456862964E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945" y="6501124"/>
            <a:ext cx="297060" cy="297060"/>
          </a:xfrm>
          <a:prstGeom prst="rect">
            <a:avLst/>
          </a:prstGeom>
        </p:spPr>
      </p:pic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8E9D5FA6-9882-8C49-AF27-6477D338A4A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582" y="7920085"/>
            <a:ext cx="326797" cy="326797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43CDF22F-83B5-C446-933F-25BE57C33EB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316" y="4610100"/>
            <a:ext cx="320910" cy="320910"/>
          </a:xfrm>
          <a:prstGeom prst="rect">
            <a:avLst/>
          </a:prstGeom>
        </p:spPr>
      </p:pic>
      <p:sp>
        <p:nvSpPr>
          <p:cNvPr id="55" name="TextBox 4">
            <a:extLst>
              <a:ext uri="{FF2B5EF4-FFF2-40B4-BE49-F238E27FC236}">
                <a16:creationId xmlns:a16="http://schemas.microsoft.com/office/drawing/2014/main" id="{FA78ADD3-1E12-5144-B42F-0910747196A9}"/>
              </a:ext>
            </a:extLst>
          </p:cNvPr>
          <p:cNvSpPr txBox="1"/>
          <p:nvPr/>
        </p:nvSpPr>
        <p:spPr>
          <a:xfrm>
            <a:off x="3276600" y="2349016"/>
            <a:ext cx="44577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4701AD"/>
                </a:solidFill>
                <a:latin typeface="Georgia" panose="02040502050405020303" pitchFamily="18" charset="0"/>
              </a:rPr>
              <a:t>CURRENT SCENARIO</a:t>
            </a:r>
          </a:p>
        </p:txBody>
      </p:sp>
      <p:sp>
        <p:nvSpPr>
          <p:cNvPr id="56" name="TextBox 4">
            <a:extLst>
              <a:ext uri="{FF2B5EF4-FFF2-40B4-BE49-F238E27FC236}">
                <a16:creationId xmlns:a16="http://schemas.microsoft.com/office/drawing/2014/main" id="{5038E61A-7C51-5944-B882-D885D9C9AB62}"/>
              </a:ext>
            </a:extLst>
          </p:cNvPr>
          <p:cNvSpPr txBox="1"/>
          <p:nvPr/>
        </p:nvSpPr>
        <p:spPr>
          <a:xfrm>
            <a:off x="11635229" y="2349015"/>
            <a:ext cx="490017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 dirty="0">
                <a:solidFill>
                  <a:srgbClr val="4701AD"/>
                </a:solidFill>
                <a:latin typeface="Georgia" panose="02040502050405020303" pitchFamily="18" charset="0"/>
              </a:rPr>
              <a:t>IMPROVED VERSION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BAABD9-FC3E-3B40-9603-87B43A9427EF}"/>
              </a:ext>
            </a:extLst>
          </p:cNvPr>
          <p:cNvCxnSpPr>
            <a:cxnSpLocks/>
          </p:cNvCxnSpPr>
          <p:nvPr/>
        </p:nvCxnSpPr>
        <p:spPr>
          <a:xfrm>
            <a:off x="9448800" y="1973848"/>
            <a:ext cx="0" cy="751305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4">
            <a:extLst>
              <a:ext uri="{FF2B5EF4-FFF2-40B4-BE49-F238E27FC236}">
                <a16:creationId xmlns:a16="http://schemas.microsoft.com/office/drawing/2014/main" id="{E2D589F5-EB6B-477C-8FE4-7F0FC821EEDB}"/>
              </a:ext>
            </a:extLst>
          </p:cNvPr>
          <p:cNvSpPr txBox="1"/>
          <p:nvPr/>
        </p:nvSpPr>
        <p:spPr>
          <a:xfrm>
            <a:off x="12213220" y="1197985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F96656A7-1E6B-4419-88DC-0D73E66DD6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528" y="7972088"/>
            <a:ext cx="401603" cy="401603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CE9527C6-C10A-4884-95DE-92807675AC6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401" y="4980101"/>
            <a:ext cx="326797" cy="3267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A7F42B-841B-48D9-8D1B-404CB06F82DF}"/>
              </a:ext>
            </a:extLst>
          </p:cNvPr>
          <p:cNvSpPr txBox="1"/>
          <p:nvPr/>
        </p:nvSpPr>
        <p:spPr>
          <a:xfrm>
            <a:off x="1534714" y="8778126"/>
            <a:ext cx="7304487" cy="504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33000"/>
              </a:lnSpc>
              <a:buNone/>
            </a:pPr>
            <a:r>
              <a:rPr lang="en-US" sz="2200" b="1" i="1" dirty="0"/>
              <a:t>“A more secure, transparent chain needs to be implemented”</a:t>
            </a:r>
          </a:p>
        </p:txBody>
      </p:sp>
    </p:spTree>
    <p:extLst>
      <p:ext uri="{BB962C8B-B14F-4D97-AF65-F5344CB8AC3E}">
        <p14:creationId xmlns:p14="http://schemas.microsoft.com/office/powerpoint/2010/main" val="3726208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2000" y="931479"/>
            <a:ext cx="5638800" cy="591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319"/>
              </a:lnSpc>
            </a:pPr>
            <a:r>
              <a:rPr lang="en-US" sz="6000" dirty="0">
                <a:solidFill>
                  <a:srgbClr val="4701AD"/>
                </a:solidFill>
                <a:latin typeface="Georgia" panose="02040502050405020303" pitchFamily="18" charset="0"/>
              </a:rPr>
              <a:t>CODE SNIPPET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A52240-D366-BC47-85FC-2F3E5CFE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17" y="2496595"/>
            <a:ext cx="6900748" cy="7204199"/>
          </a:xfrm>
          <a:prstGeom prst="rect">
            <a:avLst/>
          </a:prstGeom>
        </p:spPr>
      </p:pic>
      <p:sp>
        <p:nvSpPr>
          <p:cNvPr id="13" name="Rectangle: Rounded Corners 7">
            <a:extLst>
              <a:ext uri="{FF2B5EF4-FFF2-40B4-BE49-F238E27FC236}">
                <a16:creationId xmlns:a16="http://schemas.microsoft.com/office/drawing/2014/main" id="{BAE5E339-4FF3-8C45-A1D9-CBA5D478BB3A}"/>
              </a:ext>
            </a:extLst>
          </p:cNvPr>
          <p:cNvSpPr/>
          <p:nvPr/>
        </p:nvSpPr>
        <p:spPr>
          <a:xfrm>
            <a:off x="1807817" y="2009947"/>
            <a:ext cx="4122010" cy="45434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Georgia" panose="02040502050405020303" pitchFamily="18" charset="0"/>
              </a:rPr>
              <a:t>OTP GENERATION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C6FC86-9F83-ED41-8A0A-77F5ABCDC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6605" y="2289416"/>
            <a:ext cx="9536872" cy="7490233"/>
          </a:xfrm>
          <a:prstGeom prst="rect">
            <a:avLst/>
          </a:prstGeom>
        </p:spPr>
      </p:pic>
      <p:sp>
        <p:nvSpPr>
          <p:cNvPr id="15" name="Rectangle: Rounded Corners 9">
            <a:extLst>
              <a:ext uri="{FF2B5EF4-FFF2-40B4-BE49-F238E27FC236}">
                <a16:creationId xmlns:a16="http://schemas.microsoft.com/office/drawing/2014/main" id="{9A9C394F-0A28-5840-8BE5-1E1627EA2D3F}"/>
              </a:ext>
            </a:extLst>
          </p:cNvPr>
          <p:cNvSpPr/>
          <p:nvPr/>
        </p:nvSpPr>
        <p:spPr>
          <a:xfrm>
            <a:off x="12575597" y="2007609"/>
            <a:ext cx="2262468" cy="456685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Georgia" panose="02040502050405020303" pitchFamily="18" charset="0"/>
              </a:rPr>
              <a:t>VERIFICATION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AB0021F-84B5-3448-AB95-8391613A1352}"/>
              </a:ext>
            </a:extLst>
          </p:cNvPr>
          <p:cNvCxnSpPr>
            <a:cxnSpLocks/>
          </p:cNvCxnSpPr>
          <p:nvPr/>
        </p:nvCxnSpPr>
        <p:spPr>
          <a:xfrm>
            <a:off x="8382000" y="1562100"/>
            <a:ext cx="0" cy="853197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6CC46838-4DBD-48DB-A642-27A5C958F9B3}"/>
              </a:ext>
            </a:extLst>
          </p:cNvPr>
          <p:cNvSpPr/>
          <p:nvPr/>
        </p:nvSpPr>
        <p:spPr>
          <a:xfrm>
            <a:off x="1806234" y="2009947"/>
            <a:ext cx="4122010" cy="45434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latin typeface="Georgia" panose="02040502050405020303" pitchFamily="18" charset="0"/>
              </a:rPr>
              <a:t>OTP GENERATION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596945" y="578096"/>
            <a:ext cx="956799" cy="945148"/>
            <a:chOff x="0" y="0"/>
            <a:chExt cx="1275731" cy="126019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1275731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08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</p:grpSp>
      <p:sp>
        <p:nvSpPr>
          <p:cNvPr id="18" name="TextBox 4">
            <a:extLst>
              <a:ext uri="{FF2B5EF4-FFF2-40B4-BE49-F238E27FC236}">
                <a16:creationId xmlns:a16="http://schemas.microsoft.com/office/drawing/2014/main" id="{5E9D22D9-8B4B-4EF9-94D4-DD97BC92C46E}"/>
              </a:ext>
            </a:extLst>
          </p:cNvPr>
          <p:cNvSpPr txBox="1"/>
          <p:nvPr/>
        </p:nvSpPr>
        <p:spPr>
          <a:xfrm>
            <a:off x="12575597" y="613499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</p:spTree>
    <p:extLst>
      <p:ext uri="{BB962C8B-B14F-4D97-AF65-F5344CB8AC3E}">
        <p14:creationId xmlns:p14="http://schemas.microsoft.com/office/powerpoint/2010/main" val="4043312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0"/>
          <p:cNvGrpSpPr/>
          <p:nvPr/>
        </p:nvGrpSpPr>
        <p:grpSpPr>
          <a:xfrm>
            <a:off x="16315222" y="858384"/>
            <a:ext cx="978141" cy="945148"/>
            <a:chOff x="0" y="0"/>
            <a:chExt cx="1304188" cy="1260197"/>
          </a:xfrm>
        </p:grpSpPr>
        <p:sp>
          <p:nvSpPr>
            <p:cNvPr id="21" name="AutoShape 21"/>
            <p:cNvSpPr/>
            <p:nvPr/>
          </p:nvSpPr>
          <p:spPr>
            <a:xfrm>
              <a:off x="192203" y="1164944"/>
              <a:ext cx="1111985" cy="95253"/>
            </a:xfrm>
            <a:prstGeom prst="rect">
              <a:avLst/>
            </a:prstGeom>
            <a:solidFill>
              <a:srgbClr val="C59C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0"/>
              <a:ext cx="1304188" cy="1145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720"/>
                </a:lnSpc>
              </a:pPr>
              <a:r>
                <a:rPr lang="en-US" sz="5600" dirty="0">
                  <a:solidFill>
                    <a:srgbClr val="4701AD"/>
                  </a:solidFill>
                  <a:latin typeface="Georgia" panose="02040502050405020303" pitchFamily="18" charset="0"/>
                </a:rPr>
                <a:t>09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291958" y="3517799"/>
            <a:ext cx="7788995" cy="4115740"/>
            <a:chOff x="0" y="85725"/>
            <a:chExt cx="10385327" cy="5487653"/>
          </a:xfrm>
        </p:grpSpPr>
        <p:sp>
          <p:nvSpPr>
            <p:cNvPr id="24" name="TextBox 24"/>
            <p:cNvSpPr txBox="1"/>
            <p:nvPr/>
          </p:nvSpPr>
          <p:spPr>
            <a:xfrm>
              <a:off x="0" y="85725"/>
              <a:ext cx="10385327" cy="3187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en-US" sz="7200" spc="-175" dirty="0">
                  <a:solidFill>
                    <a:srgbClr val="4701AD"/>
                  </a:solidFill>
                  <a:latin typeface="Georgia" panose="02040502050405020303" pitchFamily="18" charset="0"/>
                </a:rPr>
                <a:t>CONNECTING NODE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4022953"/>
              <a:ext cx="10385327" cy="155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IN" sz="2400" b="1" dirty="0">
                  <a:solidFill>
                    <a:srgbClr val="4701AD"/>
                  </a:solidFill>
                  <a:latin typeface="Georgia" panose="02040502050405020303" pitchFamily="18" charset="0"/>
                </a:rPr>
                <a:t>Note</a:t>
              </a:r>
              <a:r>
                <a:rPr lang="en-IN" sz="2400" dirty="0">
                  <a:solidFill>
                    <a:srgbClr val="4701AD"/>
                  </a:solidFill>
                  <a:latin typeface="Georgia" panose="02040502050405020303" pitchFamily="18" charset="0"/>
                </a:rPr>
                <a:t>: All the nodes must be interconnected before any transaction or other processes</a:t>
              </a:r>
            </a:p>
            <a:p>
              <a:pPr>
                <a:lnSpc>
                  <a:spcPts val="3079"/>
                </a:lnSpc>
              </a:pPr>
              <a:endParaRPr lang="en-US" sz="2200" dirty="0">
                <a:solidFill>
                  <a:srgbClr val="4701AD"/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27" name="Content Placeholder 3">
            <a:extLst>
              <a:ext uri="{FF2B5EF4-FFF2-40B4-BE49-F238E27FC236}">
                <a16:creationId xmlns:a16="http://schemas.microsoft.com/office/drawing/2014/main" id="{02D37B87-B65D-4F42-B539-9BCFD1DD6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552700"/>
            <a:ext cx="8357655" cy="6172200"/>
          </a:xfrm>
          <a:prstGeom prst="rect">
            <a:avLst/>
          </a:prstGeom>
        </p:spPr>
      </p:pic>
      <p:sp>
        <p:nvSpPr>
          <p:cNvPr id="28" name="AutoShape 14">
            <a:extLst>
              <a:ext uri="{FF2B5EF4-FFF2-40B4-BE49-F238E27FC236}">
                <a16:creationId xmlns:a16="http://schemas.microsoft.com/office/drawing/2014/main" id="{335BB91B-D1BB-F74C-A295-C16349B017E5}"/>
              </a:ext>
            </a:extLst>
          </p:cNvPr>
          <p:cNvSpPr/>
          <p:nvPr/>
        </p:nvSpPr>
        <p:spPr>
          <a:xfrm>
            <a:off x="457200" y="8583430"/>
            <a:ext cx="8357655" cy="141470"/>
          </a:xfrm>
          <a:prstGeom prst="rect">
            <a:avLst/>
          </a:prstGeom>
          <a:solidFill>
            <a:srgbClr val="C59CFF"/>
          </a:solidFill>
        </p:spPr>
      </p:sp>
      <p:sp>
        <p:nvSpPr>
          <p:cNvPr id="29" name="TextBox 4">
            <a:extLst>
              <a:ext uri="{FF2B5EF4-FFF2-40B4-BE49-F238E27FC236}">
                <a16:creationId xmlns:a16="http://schemas.microsoft.com/office/drawing/2014/main" id="{BC8F7BC0-AF81-4145-9481-B0926FC96820}"/>
              </a:ext>
            </a:extLst>
          </p:cNvPr>
          <p:cNvSpPr txBox="1"/>
          <p:nvPr/>
        </p:nvSpPr>
        <p:spPr>
          <a:xfrm>
            <a:off x="12039600" y="1128105"/>
            <a:ext cx="3744188" cy="319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0"/>
              </a:lnSpc>
            </a:pPr>
            <a:r>
              <a:rPr lang="en-US" sz="1900" spc="95" dirty="0">
                <a:solidFill>
                  <a:srgbClr val="4701AD"/>
                </a:solidFill>
                <a:latin typeface="Georgia" panose="02040502050405020303" pitchFamily="18" charset="0"/>
              </a:rPr>
              <a:t>BLOCKCHAIN | MARCH 2021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FB1C7AB6-C278-42BD-AC23-0294DB7953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061" y="8098599"/>
            <a:ext cx="1876739" cy="187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6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425</Words>
  <Application>Microsoft Office PowerPoint</Application>
  <PresentationFormat>Custom</PresentationFormat>
  <Paragraphs>113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Wingdings</vt:lpstr>
      <vt:lpstr>Arial</vt:lpstr>
      <vt:lpstr>Georgia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Mudit Kanodia</cp:lastModifiedBy>
  <cp:revision>42</cp:revision>
  <dcterms:created xsi:type="dcterms:W3CDTF">2006-08-16T00:00:00Z</dcterms:created>
  <dcterms:modified xsi:type="dcterms:W3CDTF">2021-03-01T13:59:14Z</dcterms:modified>
  <dc:identifier>DAEXgPel3ns</dc:identifier>
</cp:coreProperties>
</file>